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422832D-30C1-47AD-A0C8-7D8D20B72760}">
  <a:tblStyle styleId="{3422832D-30C1-47AD-A0C8-7D8D20B72760}"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1.jp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0364d3771_0_7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0364d3771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cf8a4e46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cf8a4e46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3dbaad7b77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dbaad7b7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91260b3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91260b3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91260b37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91260b37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91260b3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91260b3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91260b37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91260b37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21c7f1514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1c7f1514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21c7f1514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1c7f1514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21c7f1514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1c7f1514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60ec4c1a62_0_1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0ec4c1a62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591260b37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91260b37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e0a36f8e6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e0a36f8e6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5e0a36f8e6_2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e0a36f8e6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bfad02e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bfad02e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bfad02ef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bfad02ef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5e0a36f8e6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5e0a36f8e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21c7f15145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1c7f15145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21c7f15145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1c7f15145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21c7f15145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1c7f15145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e0a36f8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e0a36f8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21c7f15145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1c7f15145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21c7f15145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1c7f15145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21c7f1514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1c7f1514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5e0a36f8e6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e0a36f8e6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60ec4c1a6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60ec4c1a6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60ec4c1a6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60ec4c1a6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60ec4c1a6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60ec4c1a6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60ec4c1a6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60ec4c1a6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g60ec4c1a6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60ec4c1a6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60ec4c1a6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60ec4c1a6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60ec4c1a6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60ec4c1a6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21c7f15145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1c7f15145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24270b671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4270b671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Google Shape;425;g24270b671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4270b671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24270b671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4270b671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24270b671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24270b671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g494f06bc1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494f06bc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494f06bc1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494f06bc1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Google Shape;459;g494f06bc1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494f06bc1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494f06bc1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494f06bc1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494f06bc1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494f06bc1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60ec4c1a6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60ec4c1a6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60ec4c1a62_0_1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60ec4c1a6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Google Shape;491;g60ec4c1a62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60ec4c1a62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3" name="Shape 503"/>
        <p:cNvGrpSpPr/>
        <p:nvPr/>
      </p:nvGrpSpPr>
      <p:grpSpPr>
        <a:xfrm>
          <a:off x="0" y="0"/>
          <a:ext cx="0" cy="0"/>
          <a:chOff x="0" y="0"/>
          <a:chExt cx="0" cy="0"/>
        </a:xfrm>
      </p:grpSpPr>
      <p:sp>
        <p:nvSpPr>
          <p:cNvPr id="504" name="Google Shape;504;g60ec4c1a62_0_1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60ec4c1a6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1" name="Shape 511"/>
        <p:cNvGrpSpPr/>
        <p:nvPr/>
      </p:nvGrpSpPr>
      <p:grpSpPr>
        <a:xfrm>
          <a:off x="0" y="0"/>
          <a:ext cx="0" cy="0"/>
          <a:chOff x="0" y="0"/>
          <a:chExt cx="0" cy="0"/>
        </a:xfrm>
      </p:grpSpPr>
      <p:sp>
        <p:nvSpPr>
          <p:cNvPr id="512" name="Google Shape;512;g60ec4c1a6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60ec4c1a6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 name="Shape 517"/>
        <p:cNvGrpSpPr/>
        <p:nvPr/>
      </p:nvGrpSpPr>
      <p:grpSpPr>
        <a:xfrm>
          <a:off x="0" y="0"/>
          <a:ext cx="0" cy="0"/>
          <a:chOff x="0" y="0"/>
          <a:chExt cx="0" cy="0"/>
        </a:xfrm>
      </p:grpSpPr>
      <p:sp>
        <p:nvSpPr>
          <p:cNvPr id="518" name="Google Shape;518;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0364d377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0364d37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21c7f15145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c7f15145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cf8a4e46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cf8a4e46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3cf8a4e465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cf8a4e465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bg>
      <p:bgPr>
        <a:solidFill>
          <a:srgbClr val="FFFFFF"/>
        </a:solidFill>
      </p:bgPr>
    </p:bg>
    <p:spTree>
      <p:nvGrpSpPr>
        <p:cNvPr id="63" name="Shape 63"/>
        <p:cNvGrpSpPr/>
        <p:nvPr/>
      </p:nvGrpSpPr>
      <p:grpSpPr>
        <a:xfrm>
          <a:off x="0" y="0"/>
          <a:ext cx="0" cy="0"/>
          <a:chOff x="0" y="0"/>
          <a:chExt cx="0" cy="0"/>
        </a:xfrm>
      </p:grpSpPr>
      <p:sp>
        <p:nvSpPr>
          <p:cNvPr id="64" name="Google Shape;64;p1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306850" y="316750"/>
            <a:ext cx="6020400" cy="4515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tiny.cc/nota_ionic"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8.jpg"/><Relationship Id="rId4" Type="http://schemas.openxmlformats.org/officeDocument/2006/relationships/image" Target="../media/image3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1" Type="http://schemas.openxmlformats.org/officeDocument/2006/relationships/image" Target="../media/image3.png"/><Relationship Id="rId10" Type="http://schemas.openxmlformats.org/officeDocument/2006/relationships/image" Target="../media/image2.png"/><Relationship Id="rId13" Type="http://schemas.openxmlformats.org/officeDocument/2006/relationships/image" Target="../media/image23.png"/><Relationship Id="rId12" Type="http://schemas.openxmlformats.org/officeDocument/2006/relationships/image" Target="../media/image4.png"/><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3.png"/><Relationship Id="rId4" Type="http://schemas.openxmlformats.org/officeDocument/2006/relationships/image" Target="../media/image34.png"/><Relationship Id="rId9" Type="http://schemas.openxmlformats.org/officeDocument/2006/relationships/image" Target="../media/image32.png"/><Relationship Id="rId15" Type="http://schemas.openxmlformats.org/officeDocument/2006/relationships/image" Target="../media/image19.png"/><Relationship Id="rId14" Type="http://schemas.openxmlformats.org/officeDocument/2006/relationships/image" Target="../media/image5.png"/><Relationship Id="rId5" Type="http://schemas.openxmlformats.org/officeDocument/2006/relationships/image" Target="../media/image26.png"/><Relationship Id="rId6" Type="http://schemas.openxmlformats.org/officeDocument/2006/relationships/image" Target="../media/image13.jpg"/><Relationship Id="rId7" Type="http://schemas.openxmlformats.org/officeDocument/2006/relationships/image" Target="../media/image29.png"/><Relationship Id="rId8"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8.jpg"/><Relationship Id="rId4"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24.png"/><Relationship Id="rId7"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8.jpg"/><Relationship Id="rId4" Type="http://schemas.openxmlformats.org/officeDocument/2006/relationships/image" Target="../media/image7.png"/><Relationship Id="rId5" Type="http://schemas.openxmlformats.org/officeDocument/2006/relationships/image" Target="../media/image24.png"/><Relationship Id="rId6"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8.jpg"/><Relationship Id="rId4" Type="http://schemas.openxmlformats.org/officeDocument/2006/relationships/image" Target="../media/image7.png"/><Relationship Id="rId5" Type="http://schemas.openxmlformats.org/officeDocument/2006/relationships/image" Target="../media/image24.png"/><Relationship Id="rId6" Type="http://schemas.openxmlformats.org/officeDocument/2006/relationships/image" Target="../media/image11.jpg"/><Relationship Id="rId7"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24.png"/><Relationship Id="rId5" Type="http://schemas.openxmlformats.org/officeDocument/2006/relationships/image" Target="../media/image11.jpg"/><Relationship Id="rId6"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hyperlink" Target="https://ionicframework.com/pwa" TargetMode="Externa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8.jpg"/><Relationship Id="rId4" Type="http://schemas.openxmlformats.org/officeDocument/2006/relationships/image" Target="../media/image7.png"/><Relationship Id="rId9" Type="http://schemas.openxmlformats.org/officeDocument/2006/relationships/image" Target="../media/image14.png"/><Relationship Id="rId5" Type="http://schemas.openxmlformats.org/officeDocument/2006/relationships/image" Target="../media/image24.png"/><Relationship Id="rId6" Type="http://schemas.openxmlformats.org/officeDocument/2006/relationships/image" Target="../media/image11.jpg"/><Relationship Id="rId7" Type="http://schemas.openxmlformats.org/officeDocument/2006/relationships/image" Target="../media/image12.png"/><Relationship Id="rId8"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8.png"/><Relationship Id="rId4" Type="http://schemas.openxmlformats.org/officeDocument/2006/relationships/hyperlink" Target="https://capacitor.ionicframework.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5.png"/><Relationship Id="rId4" Type="http://schemas.openxmlformats.org/officeDocument/2006/relationships/image" Target="../media/image17.png"/><Relationship Id="rId5" Type="http://schemas.openxmlformats.org/officeDocument/2006/relationships/image" Target="../media/image12.png"/><Relationship Id="rId6"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20.png"/><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 Id="rId3" Type="http://schemas.openxmlformats.org/officeDocument/2006/relationships/image" Target="../media/image3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4"/>
          <p:cNvSpPr txBox="1"/>
          <p:nvPr>
            <p:ph type="ctrTitle"/>
          </p:nvPr>
        </p:nvSpPr>
        <p:spPr>
          <a:xfrm>
            <a:off x="460950" y="0"/>
            <a:ext cx="8222100" cy="172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Zero To App Mobile Dev Course</a:t>
            </a:r>
            <a:endParaRPr b="1"/>
          </a:p>
        </p:txBody>
      </p:sp>
      <p:sp>
        <p:nvSpPr>
          <p:cNvPr id="72" name="Google Shape;72;p14"/>
          <p:cNvSpPr txBox="1"/>
          <p:nvPr>
            <p:ph idx="1" type="subTitle"/>
          </p:nvPr>
        </p:nvSpPr>
        <p:spPr>
          <a:xfrm>
            <a:off x="460950" y="16562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Razman</a:t>
            </a:r>
            <a:endParaRPr/>
          </a:p>
        </p:txBody>
      </p:sp>
      <p:sp>
        <p:nvSpPr>
          <p:cNvPr id="73" name="Google Shape;73;p14"/>
          <p:cNvSpPr txBox="1"/>
          <p:nvPr/>
        </p:nvSpPr>
        <p:spPr>
          <a:xfrm>
            <a:off x="435150" y="2089125"/>
            <a:ext cx="8273700" cy="21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u="sng">
                <a:solidFill>
                  <a:srgbClr val="FFFFFF"/>
                </a:solidFill>
                <a:latin typeface="Roboto"/>
                <a:ea typeface="Roboto"/>
                <a:cs typeface="Roboto"/>
                <a:sym typeface="Roboto"/>
              </a:rPr>
              <a:t>SLIDES:</a:t>
            </a:r>
            <a:endParaRPr b="1" sz="3600" u="sng">
              <a:solidFill>
                <a:srgbClr val="FFFFFF"/>
              </a:solidFill>
              <a:latin typeface="Roboto"/>
              <a:ea typeface="Roboto"/>
              <a:cs typeface="Roboto"/>
              <a:sym typeface="Roboto"/>
            </a:endParaRPr>
          </a:p>
          <a:p>
            <a:pPr indent="0" lvl="0" marL="0" rtl="0" algn="l">
              <a:spcBef>
                <a:spcPts val="0"/>
              </a:spcBef>
              <a:spcAft>
                <a:spcPts val="0"/>
              </a:spcAft>
              <a:buNone/>
            </a:pPr>
            <a:r>
              <a:rPr lang="en" sz="4800">
                <a:solidFill>
                  <a:srgbClr val="FFFFFF"/>
                </a:solidFill>
                <a:latin typeface="Roboto"/>
                <a:ea typeface="Roboto"/>
                <a:cs typeface="Roboto"/>
                <a:sym typeface="Roboto"/>
              </a:rPr>
              <a:t>http://tiny.cc/aa_day1</a:t>
            </a:r>
            <a:r>
              <a:rPr lang="en" sz="4800">
                <a:solidFill>
                  <a:srgbClr val="FFFFFF"/>
                </a:solidFill>
                <a:latin typeface="Roboto"/>
                <a:ea typeface="Roboto"/>
                <a:cs typeface="Roboto"/>
                <a:sym typeface="Roboto"/>
              </a:rPr>
              <a:t> </a:t>
            </a:r>
            <a:endParaRPr sz="3600">
              <a:solidFill>
                <a:srgbClr val="FFFFFF"/>
              </a:solidFill>
              <a:latin typeface="Roboto"/>
              <a:ea typeface="Roboto"/>
              <a:cs typeface="Roboto"/>
              <a:sym typeface="Roboto"/>
            </a:endParaRPr>
          </a:p>
          <a:p>
            <a:pPr indent="0" lvl="0" marL="0" rtl="0" algn="l">
              <a:spcBef>
                <a:spcPts val="0"/>
              </a:spcBef>
              <a:spcAft>
                <a:spcPts val="0"/>
              </a:spcAft>
              <a:buNone/>
            </a:pPr>
            <a:r>
              <a:rPr b="1" lang="en" sz="3600" u="sng">
                <a:solidFill>
                  <a:srgbClr val="FFFFFF"/>
                </a:solidFill>
                <a:latin typeface="Roboto"/>
                <a:ea typeface="Roboto"/>
                <a:cs typeface="Roboto"/>
                <a:sym typeface="Roboto"/>
              </a:rPr>
              <a:t>NOTES: </a:t>
            </a:r>
            <a:r>
              <a:rPr lang="en" sz="4800">
                <a:solidFill>
                  <a:srgbClr val="FFFFFF"/>
                </a:solidFill>
                <a:uFill>
                  <a:noFill/>
                </a:uFill>
                <a:latin typeface="Roboto"/>
                <a:ea typeface="Roboto"/>
                <a:cs typeface="Roboto"/>
                <a:sym typeface="Roboto"/>
                <a:hlinkClick r:id="rId3"/>
              </a:rPr>
              <a:t>http://tiny.cc/nota_ionic</a:t>
            </a:r>
            <a:r>
              <a:rPr lang="en" sz="3600">
                <a:solidFill>
                  <a:srgbClr val="FFFFFF"/>
                </a:solidFill>
                <a:latin typeface="Roboto"/>
                <a:ea typeface="Roboto"/>
                <a:cs typeface="Roboto"/>
                <a:sym typeface="Roboto"/>
              </a:rPr>
              <a:t> </a:t>
            </a:r>
            <a:endParaRPr sz="3600">
              <a:solidFill>
                <a:srgbClr val="FFFFFF"/>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blip>
          <a:stretch>
            <a:fillRect/>
          </a:stretch>
        </p:blipFill>
        <p:spPr>
          <a:xfrm>
            <a:off x="1143000" y="0"/>
            <a:ext cx="6857999"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OVERVIEW </a:t>
            </a:r>
            <a:endParaRPr/>
          </a:p>
          <a:p>
            <a:pPr indent="0" lvl="0" marL="0" rtl="0" algn="l">
              <a:spcBef>
                <a:spcPts val="0"/>
              </a:spcBef>
              <a:spcAft>
                <a:spcPts val="0"/>
              </a:spcAft>
              <a:buNone/>
            </a:pPr>
            <a:r>
              <a:rPr lang="en"/>
              <a:t>TO IONIC FRAMEWORK</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Apps in our life</a:t>
            </a:r>
            <a:endParaRPr/>
          </a:p>
        </p:txBody>
      </p:sp>
      <p:pic>
        <p:nvPicPr>
          <p:cNvPr id="137" name="Google Shape;137;p25"/>
          <p:cNvPicPr preferRelativeResize="0"/>
          <p:nvPr/>
        </p:nvPicPr>
        <p:blipFill>
          <a:blip r:embed="rId3">
            <a:alphaModFix/>
          </a:blip>
          <a:stretch>
            <a:fillRect/>
          </a:stretch>
        </p:blipFill>
        <p:spPr>
          <a:xfrm>
            <a:off x="1481400" y="1073500"/>
            <a:ext cx="1055851" cy="2499322"/>
          </a:xfrm>
          <a:prstGeom prst="rect">
            <a:avLst/>
          </a:prstGeom>
          <a:noFill/>
          <a:ln>
            <a:noFill/>
          </a:ln>
        </p:spPr>
      </p:pic>
      <p:pic>
        <p:nvPicPr>
          <p:cNvPr id="138" name="Google Shape;138;p25"/>
          <p:cNvPicPr preferRelativeResize="0"/>
          <p:nvPr/>
        </p:nvPicPr>
        <p:blipFill rotWithShape="1">
          <a:blip r:embed="rId4">
            <a:alphaModFix/>
          </a:blip>
          <a:srcRect b="6736" l="0" r="70532" t="14752"/>
          <a:stretch/>
        </p:blipFill>
        <p:spPr>
          <a:xfrm>
            <a:off x="5642825" y="802587"/>
            <a:ext cx="1416552" cy="2830653"/>
          </a:xfrm>
          <a:prstGeom prst="rect">
            <a:avLst/>
          </a:prstGeom>
          <a:noFill/>
          <a:ln>
            <a:noFill/>
          </a:ln>
        </p:spPr>
      </p:pic>
      <p:sp>
        <p:nvSpPr>
          <p:cNvPr id="139" name="Google Shape;139;p25"/>
          <p:cNvSpPr txBox="1"/>
          <p:nvPr/>
        </p:nvSpPr>
        <p:spPr>
          <a:xfrm>
            <a:off x="7125" y="3572825"/>
            <a:ext cx="4004400" cy="112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Mid 1990s - Mid 2010s</a:t>
            </a:r>
            <a:endParaRPr sz="1800"/>
          </a:p>
          <a:p>
            <a:pPr indent="0" lvl="0" marL="0" rtl="0" algn="ctr">
              <a:spcBef>
                <a:spcPts val="0"/>
              </a:spcBef>
              <a:spcAft>
                <a:spcPts val="0"/>
              </a:spcAft>
              <a:buNone/>
            </a:pPr>
            <a:r>
              <a:rPr lang="en"/>
              <a:t>Telephone</a:t>
            </a:r>
            <a:endParaRPr/>
          </a:p>
          <a:p>
            <a:pPr indent="0" lvl="0" marL="0" rtl="0" algn="ctr">
              <a:spcBef>
                <a:spcPts val="0"/>
              </a:spcBef>
              <a:spcAft>
                <a:spcPts val="0"/>
              </a:spcAft>
              <a:buNone/>
            </a:pPr>
            <a:r>
              <a:rPr lang="en"/>
              <a:t>SMS</a:t>
            </a:r>
            <a:endParaRPr/>
          </a:p>
          <a:p>
            <a:pPr indent="0" lvl="0" marL="0" rtl="0" algn="ctr">
              <a:spcBef>
                <a:spcPts val="0"/>
              </a:spcBef>
              <a:spcAft>
                <a:spcPts val="0"/>
              </a:spcAft>
              <a:buNone/>
            </a:pPr>
            <a:r>
              <a:rPr lang="en"/>
              <a:t>Snake</a:t>
            </a:r>
            <a:endParaRPr/>
          </a:p>
        </p:txBody>
      </p:sp>
      <p:sp>
        <p:nvSpPr>
          <p:cNvPr id="140" name="Google Shape;140;p25"/>
          <p:cNvSpPr txBox="1"/>
          <p:nvPr/>
        </p:nvSpPr>
        <p:spPr>
          <a:xfrm>
            <a:off x="5852350" y="3572825"/>
            <a:ext cx="17421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Today</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Apps in our life</a:t>
            </a:r>
            <a:endParaRPr/>
          </a:p>
        </p:txBody>
      </p:sp>
      <p:pic>
        <p:nvPicPr>
          <p:cNvPr id="146" name="Google Shape;146;p26"/>
          <p:cNvPicPr preferRelativeResize="0"/>
          <p:nvPr/>
        </p:nvPicPr>
        <p:blipFill rotWithShape="1">
          <a:blip r:embed="rId3">
            <a:alphaModFix/>
          </a:blip>
          <a:srcRect b="6736" l="0" r="70532" t="14752"/>
          <a:stretch/>
        </p:blipFill>
        <p:spPr>
          <a:xfrm>
            <a:off x="5642825" y="802587"/>
            <a:ext cx="1416552" cy="2830653"/>
          </a:xfrm>
          <a:prstGeom prst="rect">
            <a:avLst/>
          </a:prstGeom>
          <a:noFill/>
          <a:ln>
            <a:noFill/>
          </a:ln>
        </p:spPr>
      </p:pic>
      <p:sp>
        <p:nvSpPr>
          <p:cNvPr id="147" name="Google Shape;147;p26"/>
          <p:cNvSpPr txBox="1"/>
          <p:nvPr/>
        </p:nvSpPr>
        <p:spPr>
          <a:xfrm>
            <a:off x="5958400" y="3572825"/>
            <a:ext cx="11010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NOW</a:t>
            </a:r>
            <a:endParaRPr sz="2400"/>
          </a:p>
        </p:txBody>
      </p:sp>
      <p:sp>
        <p:nvSpPr>
          <p:cNvPr id="148" name="Google Shape;148;p26"/>
          <p:cNvSpPr txBox="1"/>
          <p:nvPr/>
        </p:nvSpPr>
        <p:spPr>
          <a:xfrm>
            <a:off x="483275" y="975163"/>
            <a:ext cx="4926600" cy="24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t>A mini computer in our pocket</a:t>
            </a:r>
            <a:endParaRPr sz="4800"/>
          </a:p>
          <a:p>
            <a:pPr indent="0" lvl="0" marL="0" rtl="0" algn="l">
              <a:spcBef>
                <a:spcPts val="0"/>
              </a:spcBef>
              <a:spcAft>
                <a:spcPts val="0"/>
              </a:spcAft>
              <a:buNone/>
            </a:pPr>
            <a:r>
              <a:t/>
            </a:r>
            <a:endParaRPr sz="4800"/>
          </a:p>
          <a:p>
            <a:pPr indent="0" lvl="0" marL="0" rtl="0" algn="l">
              <a:spcBef>
                <a:spcPts val="0"/>
              </a:spcBef>
              <a:spcAft>
                <a:spcPts val="0"/>
              </a:spcAft>
              <a:buNone/>
            </a:pPr>
            <a:r>
              <a:rPr lang="en" sz="4800"/>
              <a:t>Filled with apps</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Apps in our life</a:t>
            </a:r>
            <a:endParaRPr/>
          </a:p>
        </p:txBody>
      </p:sp>
      <p:sp>
        <p:nvSpPr>
          <p:cNvPr id="154" name="Google Shape;154;p27"/>
          <p:cNvSpPr txBox="1"/>
          <p:nvPr>
            <p:ph idx="1" type="body"/>
          </p:nvPr>
        </p:nvSpPr>
        <p:spPr>
          <a:xfrm>
            <a:off x="340250" y="1909675"/>
            <a:ext cx="8085000" cy="206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solidFill>
                  <a:srgbClr val="000000"/>
                </a:solidFill>
              </a:rPr>
              <a:t>“More information is available about you, ONLINE &amp; IN YOUR PHONE, than there is in your house. Chances are, your phone knows what you’ve been browsing, knows your friends, knows your relationships, has all of your photos, just think about this and the MAGNITUDE of INFORMATION…”</a:t>
            </a:r>
            <a:endParaRPr sz="2200">
              <a:solidFill>
                <a:srgbClr val="000000"/>
              </a:solidFill>
            </a:endParaRPr>
          </a:p>
        </p:txBody>
      </p:sp>
      <p:sp>
        <p:nvSpPr>
          <p:cNvPr id="155" name="Google Shape;155;p27"/>
          <p:cNvSpPr txBox="1"/>
          <p:nvPr/>
        </p:nvSpPr>
        <p:spPr>
          <a:xfrm>
            <a:off x="4203200" y="3986925"/>
            <a:ext cx="3855300" cy="56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Tim Cook, CEO, APPLE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Apps in our life</a:t>
            </a:r>
            <a:endParaRPr/>
          </a:p>
        </p:txBody>
      </p:sp>
      <p:sp>
        <p:nvSpPr>
          <p:cNvPr id="161" name="Google Shape;161;p28"/>
          <p:cNvSpPr txBox="1"/>
          <p:nvPr/>
        </p:nvSpPr>
        <p:spPr>
          <a:xfrm>
            <a:off x="1730150" y="1024950"/>
            <a:ext cx="13542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Alarm Clock</a:t>
            </a:r>
            <a:endParaRPr/>
          </a:p>
        </p:txBody>
      </p:sp>
      <p:pic>
        <p:nvPicPr>
          <p:cNvPr id="162" name="Google Shape;162;p28"/>
          <p:cNvPicPr preferRelativeResize="0"/>
          <p:nvPr/>
        </p:nvPicPr>
        <p:blipFill>
          <a:blip r:embed="rId3">
            <a:alphaModFix/>
          </a:blip>
          <a:stretch>
            <a:fillRect/>
          </a:stretch>
        </p:blipFill>
        <p:spPr>
          <a:xfrm>
            <a:off x="932725" y="734400"/>
            <a:ext cx="966675" cy="966675"/>
          </a:xfrm>
          <a:prstGeom prst="rect">
            <a:avLst/>
          </a:prstGeom>
          <a:noFill/>
          <a:ln>
            <a:noFill/>
          </a:ln>
        </p:spPr>
      </p:pic>
      <p:pic>
        <p:nvPicPr>
          <p:cNvPr id="163" name="Google Shape;163;p28"/>
          <p:cNvPicPr preferRelativeResize="0"/>
          <p:nvPr/>
        </p:nvPicPr>
        <p:blipFill>
          <a:blip r:embed="rId4">
            <a:alphaModFix/>
          </a:blip>
          <a:stretch>
            <a:fillRect/>
          </a:stretch>
        </p:blipFill>
        <p:spPr>
          <a:xfrm>
            <a:off x="1017350" y="1741200"/>
            <a:ext cx="797425" cy="797425"/>
          </a:xfrm>
          <a:prstGeom prst="rect">
            <a:avLst/>
          </a:prstGeom>
          <a:noFill/>
          <a:ln>
            <a:noFill/>
          </a:ln>
        </p:spPr>
      </p:pic>
      <p:sp>
        <p:nvSpPr>
          <p:cNvPr id="164" name="Google Shape;164;p28"/>
          <p:cNvSpPr txBox="1"/>
          <p:nvPr/>
        </p:nvSpPr>
        <p:spPr>
          <a:xfrm>
            <a:off x="1814775" y="1918963"/>
            <a:ext cx="13542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Whatsapp</a:t>
            </a:r>
            <a:endParaRPr/>
          </a:p>
        </p:txBody>
      </p:sp>
      <p:pic>
        <p:nvPicPr>
          <p:cNvPr id="165" name="Google Shape;165;p28"/>
          <p:cNvPicPr preferRelativeResize="0"/>
          <p:nvPr/>
        </p:nvPicPr>
        <p:blipFill>
          <a:blip r:embed="rId5">
            <a:alphaModFix/>
          </a:blip>
          <a:stretch>
            <a:fillRect/>
          </a:stretch>
        </p:blipFill>
        <p:spPr>
          <a:xfrm>
            <a:off x="1017350" y="2761750"/>
            <a:ext cx="797425" cy="797425"/>
          </a:xfrm>
          <a:prstGeom prst="rect">
            <a:avLst/>
          </a:prstGeom>
          <a:noFill/>
          <a:ln>
            <a:noFill/>
          </a:ln>
        </p:spPr>
      </p:pic>
      <p:pic>
        <p:nvPicPr>
          <p:cNvPr id="166" name="Google Shape;166;p28"/>
          <p:cNvPicPr preferRelativeResize="0"/>
          <p:nvPr/>
        </p:nvPicPr>
        <p:blipFill>
          <a:blip r:embed="rId6">
            <a:alphaModFix/>
          </a:blip>
          <a:stretch>
            <a:fillRect/>
          </a:stretch>
        </p:blipFill>
        <p:spPr>
          <a:xfrm>
            <a:off x="1814773" y="2765031"/>
            <a:ext cx="797426" cy="790866"/>
          </a:xfrm>
          <a:prstGeom prst="rect">
            <a:avLst/>
          </a:prstGeom>
          <a:noFill/>
          <a:ln>
            <a:noFill/>
          </a:ln>
        </p:spPr>
      </p:pic>
      <p:sp>
        <p:nvSpPr>
          <p:cNvPr id="167" name="Google Shape;167;p28"/>
          <p:cNvSpPr txBox="1"/>
          <p:nvPr/>
        </p:nvSpPr>
        <p:spPr>
          <a:xfrm>
            <a:off x="2612200" y="2736775"/>
            <a:ext cx="16851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FB &amp; Instagram</a:t>
            </a:r>
            <a:endParaRPr/>
          </a:p>
        </p:txBody>
      </p:sp>
      <p:pic>
        <p:nvPicPr>
          <p:cNvPr id="168" name="Google Shape;168;p28"/>
          <p:cNvPicPr preferRelativeResize="0"/>
          <p:nvPr/>
        </p:nvPicPr>
        <p:blipFill>
          <a:blip r:embed="rId7">
            <a:alphaModFix/>
          </a:blip>
          <a:stretch>
            <a:fillRect/>
          </a:stretch>
        </p:blipFill>
        <p:spPr>
          <a:xfrm>
            <a:off x="1017350" y="3881352"/>
            <a:ext cx="882050" cy="668586"/>
          </a:xfrm>
          <a:prstGeom prst="rect">
            <a:avLst/>
          </a:prstGeom>
          <a:noFill/>
          <a:ln>
            <a:noFill/>
          </a:ln>
        </p:spPr>
      </p:pic>
      <p:sp>
        <p:nvSpPr>
          <p:cNvPr id="169" name="Google Shape;169;p28"/>
          <p:cNvSpPr txBox="1"/>
          <p:nvPr/>
        </p:nvSpPr>
        <p:spPr>
          <a:xfrm>
            <a:off x="1967175" y="3960038"/>
            <a:ext cx="13542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Email</a:t>
            </a:r>
            <a:endParaRPr/>
          </a:p>
        </p:txBody>
      </p:sp>
      <p:pic>
        <p:nvPicPr>
          <p:cNvPr id="170" name="Google Shape;170;p28"/>
          <p:cNvPicPr preferRelativeResize="0"/>
          <p:nvPr/>
        </p:nvPicPr>
        <p:blipFill>
          <a:blip r:embed="rId8">
            <a:alphaModFix/>
          </a:blip>
          <a:stretch>
            <a:fillRect/>
          </a:stretch>
        </p:blipFill>
        <p:spPr>
          <a:xfrm>
            <a:off x="4297300" y="804875"/>
            <a:ext cx="882051" cy="882051"/>
          </a:xfrm>
          <a:prstGeom prst="rect">
            <a:avLst/>
          </a:prstGeom>
          <a:noFill/>
          <a:ln>
            <a:noFill/>
          </a:ln>
        </p:spPr>
      </p:pic>
      <p:pic>
        <p:nvPicPr>
          <p:cNvPr id="171" name="Google Shape;171;p28"/>
          <p:cNvPicPr preferRelativeResize="0"/>
          <p:nvPr/>
        </p:nvPicPr>
        <p:blipFill>
          <a:blip r:embed="rId9">
            <a:alphaModFix/>
          </a:blip>
          <a:stretch>
            <a:fillRect/>
          </a:stretch>
        </p:blipFill>
        <p:spPr>
          <a:xfrm>
            <a:off x="5179350" y="888486"/>
            <a:ext cx="714850" cy="714825"/>
          </a:xfrm>
          <a:prstGeom prst="rect">
            <a:avLst/>
          </a:prstGeom>
          <a:noFill/>
          <a:ln>
            <a:noFill/>
          </a:ln>
        </p:spPr>
      </p:pic>
      <p:pic>
        <p:nvPicPr>
          <p:cNvPr id="172" name="Google Shape;172;p28"/>
          <p:cNvPicPr preferRelativeResize="0"/>
          <p:nvPr/>
        </p:nvPicPr>
        <p:blipFill>
          <a:blip r:embed="rId10">
            <a:alphaModFix/>
          </a:blip>
          <a:stretch>
            <a:fillRect/>
          </a:stretch>
        </p:blipFill>
        <p:spPr>
          <a:xfrm>
            <a:off x="5979000" y="887223"/>
            <a:ext cx="714850" cy="717362"/>
          </a:xfrm>
          <a:prstGeom prst="rect">
            <a:avLst/>
          </a:prstGeom>
          <a:noFill/>
          <a:ln>
            <a:noFill/>
          </a:ln>
        </p:spPr>
      </p:pic>
      <p:sp>
        <p:nvSpPr>
          <p:cNvPr id="173" name="Google Shape;173;p28"/>
          <p:cNvSpPr txBox="1"/>
          <p:nvPr/>
        </p:nvSpPr>
        <p:spPr>
          <a:xfrm>
            <a:off x="6878125" y="1052875"/>
            <a:ext cx="17433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Internet</a:t>
            </a:r>
            <a:endParaRPr/>
          </a:p>
        </p:txBody>
      </p:sp>
      <p:pic>
        <p:nvPicPr>
          <p:cNvPr id="174" name="Google Shape;174;p28"/>
          <p:cNvPicPr preferRelativeResize="0"/>
          <p:nvPr/>
        </p:nvPicPr>
        <p:blipFill>
          <a:blip r:embed="rId11">
            <a:alphaModFix/>
          </a:blip>
          <a:stretch>
            <a:fillRect/>
          </a:stretch>
        </p:blipFill>
        <p:spPr>
          <a:xfrm>
            <a:off x="4395201" y="1802333"/>
            <a:ext cx="686239" cy="668599"/>
          </a:xfrm>
          <a:prstGeom prst="rect">
            <a:avLst/>
          </a:prstGeom>
          <a:noFill/>
          <a:ln>
            <a:noFill/>
          </a:ln>
        </p:spPr>
      </p:pic>
      <p:sp>
        <p:nvSpPr>
          <p:cNvPr id="175" name="Google Shape;175;p28"/>
          <p:cNvSpPr txBox="1"/>
          <p:nvPr/>
        </p:nvSpPr>
        <p:spPr>
          <a:xfrm>
            <a:off x="5179350" y="1915675"/>
            <a:ext cx="17433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Camera</a:t>
            </a:r>
            <a:endParaRPr/>
          </a:p>
        </p:txBody>
      </p:sp>
      <p:pic>
        <p:nvPicPr>
          <p:cNvPr id="176" name="Google Shape;176;p28"/>
          <p:cNvPicPr preferRelativeResize="0"/>
          <p:nvPr/>
        </p:nvPicPr>
        <p:blipFill>
          <a:blip r:embed="rId12">
            <a:alphaModFix/>
          </a:blip>
          <a:stretch>
            <a:fillRect/>
          </a:stretch>
        </p:blipFill>
        <p:spPr>
          <a:xfrm>
            <a:off x="6009018" y="1741188"/>
            <a:ext cx="869095" cy="790876"/>
          </a:xfrm>
          <a:prstGeom prst="rect">
            <a:avLst/>
          </a:prstGeom>
          <a:noFill/>
          <a:ln>
            <a:noFill/>
          </a:ln>
        </p:spPr>
      </p:pic>
      <p:pic>
        <p:nvPicPr>
          <p:cNvPr id="177" name="Google Shape;177;p28"/>
          <p:cNvPicPr preferRelativeResize="0"/>
          <p:nvPr/>
        </p:nvPicPr>
        <p:blipFill>
          <a:blip r:embed="rId13">
            <a:alphaModFix/>
          </a:blip>
          <a:stretch>
            <a:fillRect/>
          </a:stretch>
        </p:blipFill>
        <p:spPr>
          <a:xfrm>
            <a:off x="4449700" y="2684469"/>
            <a:ext cx="882050" cy="882050"/>
          </a:xfrm>
          <a:prstGeom prst="rect">
            <a:avLst/>
          </a:prstGeom>
          <a:noFill/>
          <a:ln>
            <a:noFill/>
          </a:ln>
        </p:spPr>
      </p:pic>
      <p:pic>
        <p:nvPicPr>
          <p:cNvPr id="178" name="Google Shape;178;p28"/>
          <p:cNvPicPr preferRelativeResize="0"/>
          <p:nvPr/>
        </p:nvPicPr>
        <p:blipFill>
          <a:blip r:embed="rId14">
            <a:alphaModFix/>
          </a:blip>
          <a:stretch>
            <a:fillRect/>
          </a:stretch>
        </p:blipFill>
        <p:spPr>
          <a:xfrm>
            <a:off x="5484150" y="2726781"/>
            <a:ext cx="797425" cy="797425"/>
          </a:xfrm>
          <a:prstGeom prst="rect">
            <a:avLst/>
          </a:prstGeom>
          <a:noFill/>
          <a:ln>
            <a:noFill/>
          </a:ln>
        </p:spPr>
      </p:pic>
      <p:sp>
        <p:nvSpPr>
          <p:cNvPr id="179" name="Google Shape;179;p28"/>
          <p:cNvSpPr txBox="1"/>
          <p:nvPr/>
        </p:nvSpPr>
        <p:spPr>
          <a:xfrm>
            <a:off x="6393250" y="2904538"/>
            <a:ext cx="17433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Maps</a:t>
            </a:r>
            <a:endParaRPr/>
          </a:p>
        </p:txBody>
      </p:sp>
      <p:pic>
        <p:nvPicPr>
          <p:cNvPr id="180" name="Google Shape;180;p28"/>
          <p:cNvPicPr preferRelativeResize="0"/>
          <p:nvPr/>
        </p:nvPicPr>
        <p:blipFill rotWithShape="1">
          <a:blip r:embed="rId15">
            <a:alphaModFix/>
          </a:blip>
          <a:srcRect b="0" l="0" r="-16686" t="0"/>
          <a:stretch/>
        </p:blipFill>
        <p:spPr>
          <a:xfrm>
            <a:off x="4360675" y="3841175"/>
            <a:ext cx="3113003" cy="8820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9"/>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IOS &amp; Android Software Development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a nutshell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pic>
        <p:nvPicPr>
          <p:cNvPr descr="Xcode | Xcode Logo | bfishadow | Flickr" id="190" name="Google Shape;190;p30"/>
          <p:cNvPicPr preferRelativeResize="0"/>
          <p:nvPr/>
        </p:nvPicPr>
        <p:blipFill>
          <a:blip r:embed="rId3">
            <a:alphaModFix/>
          </a:blip>
          <a:stretch>
            <a:fillRect/>
          </a:stretch>
        </p:blipFill>
        <p:spPr>
          <a:xfrm>
            <a:off x="4201500" y="3082250"/>
            <a:ext cx="1412500" cy="1412500"/>
          </a:xfrm>
          <a:prstGeom prst="rect">
            <a:avLst/>
          </a:prstGeom>
          <a:noFill/>
          <a:ln>
            <a:noFill/>
          </a:ln>
        </p:spPr>
      </p:pic>
      <p:sp>
        <p:nvSpPr>
          <p:cNvPr id="191" name="Google Shape;191;p30"/>
          <p:cNvSpPr txBox="1"/>
          <p:nvPr/>
        </p:nvSpPr>
        <p:spPr>
          <a:xfrm>
            <a:off x="4230738" y="4494750"/>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XCode (Swift &amp; Objective C)</a:t>
            </a:r>
            <a:endParaRPr/>
          </a:p>
        </p:txBody>
      </p:sp>
      <p:pic>
        <p:nvPicPr>
          <p:cNvPr descr="File:Android Studio icon.svg - Wikimedia Commons" id="192" name="Google Shape;192;p30"/>
          <p:cNvPicPr preferRelativeResize="0"/>
          <p:nvPr/>
        </p:nvPicPr>
        <p:blipFill>
          <a:blip r:embed="rId4">
            <a:alphaModFix/>
          </a:blip>
          <a:stretch>
            <a:fillRect/>
          </a:stretch>
        </p:blipFill>
        <p:spPr>
          <a:xfrm>
            <a:off x="4256725" y="569598"/>
            <a:ext cx="1302075" cy="1302100"/>
          </a:xfrm>
          <a:prstGeom prst="rect">
            <a:avLst/>
          </a:prstGeom>
          <a:noFill/>
          <a:ln>
            <a:noFill/>
          </a:ln>
        </p:spPr>
      </p:pic>
      <p:sp>
        <p:nvSpPr>
          <p:cNvPr id="193" name="Google Shape;193;p30"/>
          <p:cNvSpPr txBox="1"/>
          <p:nvPr/>
        </p:nvSpPr>
        <p:spPr>
          <a:xfrm>
            <a:off x="4201504" y="1871700"/>
            <a:ext cx="18243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Studio</a:t>
            </a:r>
            <a:endParaRPr/>
          </a:p>
          <a:p>
            <a:pPr indent="0" lvl="0" marL="0" rtl="0" algn="l">
              <a:spcBef>
                <a:spcPts val="0"/>
              </a:spcBef>
              <a:spcAft>
                <a:spcPts val="0"/>
              </a:spcAft>
              <a:buNone/>
            </a:pPr>
            <a:r>
              <a:rPr lang="en"/>
              <a:t>(Java &amp; Kotlin)</a:t>
            </a:r>
            <a:endParaRPr/>
          </a:p>
        </p:txBody>
      </p:sp>
      <p:pic>
        <p:nvPicPr>
          <p:cNvPr descr="File:iPhone 6S Rose Gold.png - Wikimedia Commons" id="194" name="Google Shape;194;p30"/>
          <p:cNvPicPr preferRelativeResize="0"/>
          <p:nvPr/>
        </p:nvPicPr>
        <p:blipFill>
          <a:blip r:embed="rId5">
            <a:alphaModFix/>
          </a:blip>
          <a:stretch>
            <a:fillRect/>
          </a:stretch>
        </p:blipFill>
        <p:spPr>
          <a:xfrm>
            <a:off x="7415176" y="2751488"/>
            <a:ext cx="976876" cy="1931425"/>
          </a:xfrm>
          <a:prstGeom prst="rect">
            <a:avLst/>
          </a:prstGeom>
          <a:noFill/>
          <a:ln>
            <a:noFill/>
          </a:ln>
        </p:spPr>
      </p:pic>
      <p:pic>
        <p:nvPicPr>
          <p:cNvPr descr="File:Nexus 5 Front View.png - Wikimedia Commons" id="195" name="Google Shape;195;p30"/>
          <p:cNvPicPr preferRelativeResize="0"/>
          <p:nvPr/>
        </p:nvPicPr>
        <p:blipFill>
          <a:blip r:embed="rId6">
            <a:alphaModFix/>
          </a:blip>
          <a:stretch>
            <a:fillRect/>
          </a:stretch>
        </p:blipFill>
        <p:spPr>
          <a:xfrm>
            <a:off x="7298600" y="115351"/>
            <a:ext cx="1210048" cy="2045648"/>
          </a:xfrm>
          <a:prstGeom prst="rect">
            <a:avLst/>
          </a:prstGeom>
          <a:noFill/>
          <a:ln>
            <a:noFill/>
          </a:ln>
        </p:spPr>
      </p:pic>
      <p:sp>
        <p:nvSpPr>
          <p:cNvPr id="196" name="Google Shape;196;p30"/>
          <p:cNvSpPr txBox="1"/>
          <p:nvPr/>
        </p:nvSpPr>
        <p:spPr>
          <a:xfrm>
            <a:off x="7197413" y="1997550"/>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Device</a:t>
            </a:r>
            <a:endParaRPr/>
          </a:p>
        </p:txBody>
      </p:sp>
      <p:sp>
        <p:nvSpPr>
          <p:cNvPr id="197" name="Google Shape;197;p30"/>
          <p:cNvSpPr txBox="1"/>
          <p:nvPr/>
        </p:nvSpPr>
        <p:spPr>
          <a:xfrm>
            <a:off x="7197413" y="46829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iPhone/iPad</a:t>
            </a:r>
            <a:endParaRPr/>
          </a:p>
        </p:txBody>
      </p:sp>
      <p:pic>
        <p:nvPicPr>
          <p:cNvPr descr="Combat coders build Web pages for warfighters &amp;gt; Air Force Space ..." id="198" name="Google Shape;198;p30"/>
          <p:cNvPicPr preferRelativeResize="0"/>
          <p:nvPr/>
        </p:nvPicPr>
        <p:blipFill>
          <a:blip r:embed="rId7">
            <a:alphaModFix/>
          </a:blip>
          <a:stretch>
            <a:fillRect/>
          </a:stretch>
        </p:blipFill>
        <p:spPr>
          <a:xfrm>
            <a:off x="1024450" y="449638"/>
            <a:ext cx="1591325" cy="1542027"/>
          </a:xfrm>
          <a:prstGeom prst="rect">
            <a:avLst/>
          </a:prstGeom>
          <a:noFill/>
          <a:ln>
            <a:noFill/>
          </a:ln>
        </p:spPr>
      </p:pic>
      <p:pic>
        <p:nvPicPr>
          <p:cNvPr descr="Combat coders build Web pages for warfighters &amp;gt; Air Force Space ..." id="199" name="Google Shape;199;p30"/>
          <p:cNvPicPr preferRelativeResize="0"/>
          <p:nvPr/>
        </p:nvPicPr>
        <p:blipFill>
          <a:blip r:embed="rId7">
            <a:alphaModFix/>
          </a:blip>
          <a:stretch>
            <a:fillRect/>
          </a:stretch>
        </p:blipFill>
        <p:spPr>
          <a:xfrm>
            <a:off x="1085125" y="3017475"/>
            <a:ext cx="1591325" cy="1542027"/>
          </a:xfrm>
          <a:prstGeom prst="rect">
            <a:avLst/>
          </a:prstGeom>
          <a:noFill/>
          <a:ln>
            <a:noFill/>
          </a:ln>
        </p:spPr>
      </p:pic>
      <p:cxnSp>
        <p:nvCxnSpPr>
          <p:cNvPr id="200" name="Google Shape;200;p30"/>
          <p:cNvCxnSpPr>
            <a:stCxn id="198" idx="3"/>
            <a:endCxn id="192" idx="1"/>
          </p:cNvCxnSpPr>
          <p:nvPr/>
        </p:nvCxnSpPr>
        <p:spPr>
          <a:xfrm>
            <a:off x="2615775" y="1220651"/>
            <a:ext cx="1641000" cy="0"/>
          </a:xfrm>
          <a:prstGeom prst="straightConnector1">
            <a:avLst/>
          </a:prstGeom>
          <a:noFill/>
          <a:ln cap="flat" cmpd="sng" w="28575">
            <a:solidFill>
              <a:schemeClr val="dk2"/>
            </a:solidFill>
            <a:prstDash val="solid"/>
            <a:round/>
            <a:headEnd len="med" w="med" type="none"/>
            <a:tailEnd len="med" w="med" type="stealth"/>
          </a:ln>
        </p:spPr>
      </p:cxnSp>
      <p:cxnSp>
        <p:nvCxnSpPr>
          <p:cNvPr id="201" name="Google Shape;201;p30"/>
          <p:cNvCxnSpPr>
            <a:stCxn id="192" idx="3"/>
            <a:endCxn id="195" idx="1"/>
          </p:cNvCxnSpPr>
          <p:nvPr/>
        </p:nvCxnSpPr>
        <p:spPr>
          <a:xfrm flipH="1" rot="10800000">
            <a:off x="5558800" y="1138148"/>
            <a:ext cx="1739700" cy="82500"/>
          </a:xfrm>
          <a:prstGeom prst="straightConnector1">
            <a:avLst/>
          </a:prstGeom>
          <a:noFill/>
          <a:ln cap="flat" cmpd="sng" w="9525">
            <a:solidFill>
              <a:schemeClr val="dk2"/>
            </a:solidFill>
            <a:prstDash val="solid"/>
            <a:round/>
            <a:headEnd len="med" w="med" type="none"/>
            <a:tailEnd len="med" w="med" type="stealth"/>
          </a:ln>
        </p:spPr>
      </p:cxnSp>
      <p:cxnSp>
        <p:nvCxnSpPr>
          <p:cNvPr id="202" name="Google Shape;202;p30"/>
          <p:cNvCxnSpPr>
            <a:stCxn id="199" idx="3"/>
            <a:endCxn id="190" idx="1"/>
          </p:cNvCxnSpPr>
          <p:nvPr/>
        </p:nvCxnSpPr>
        <p:spPr>
          <a:xfrm>
            <a:off x="2676450" y="3788488"/>
            <a:ext cx="1524900" cy="0"/>
          </a:xfrm>
          <a:prstGeom prst="straightConnector1">
            <a:avLst/>
          </a:prstGeom>
          <a:noFill/>
          <a:ln cap="flat" cmpd="sng" w="28575">
            <a:solidFill>
              <a:schemeClr val="dk2"/>
            </a:solidFill>
            <a:prstDash val="solid"/>
            <a:round/>
            <a:headEnd len="med" w="med" type="none"/>
            <a:tailEnd len="med" w="med" type="stealth"/>
          </a:ln>
        </p:spPr>
      </p:cxnSp>
      <p:cxnSp>
        <p:nvCxnSpPr>
          <p:cNvPr id="203" name="Google Shape;203;p30"/>
          <p:cNvCxnSpPr>
            <a:stCxn id="190" idx="3"/>
            <a:endCxn id="194" idx="1"/>
          </p:cNvCxnSpPr>
          <p:nvPr/>
        </p:nvCxnSpPr>
        <p:spPr>
          <a:xfrm flipH="1" rot="10800000">
            <a:off x="5614000" y="3717100"/>
            <a:ext cx="1801200" cy="71400"/>
          </a:xfrm>
          <a:prstGeom prst="straightConnector1">
            <a:avLst/>
          </a:prstGeom>
          <a:noFill/>
          <a:ln cap="flat" cmpd="sng" w="9525">
            <a:solidFill>
              <a:schemeClr val="dk2"/>
            </a:solidFill>
            <a:prstDash val="solid"/>
            <a:round/>
            <a:headEnd len="med" w="med" type="none"/>
            <a:tailEnd len="med" w="med" type="stealth"/>
          </a:ln>
        </p:spPr>
      </p:cxnSp>
      <p:sp>
        <p:nvSpPr>
          <p:cNvPr id="204" name="Google Shape;204;p30"/>
          <p:cNvSpPr txBox="1"/>
          <p:nvPr/>
        </p:nvSpPr>
        <p:spPr>
          <a:xfrm>
            <a:off x="957600" y="2172150"/>
            <a:ext cx="20724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t>2 X WORK</a:t>
            </a:r>
            <a:endParaRPr b="1" sz="2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pic>
        <p:nvPicPr>
          <p:cNvPr descr="Xcode | Xcode Logo | bfishadow | Flickr" id="209" name="Google Shape;209;p31"/>
          <p:cNvPicPr preferRelativeResize="0"/>
          <p:nvPr/>
        </p:nvPicPr>
        <p:blipFill>
          <a:blip r:embed="rId3">
            <a:alphaModFix/>
          </a:blip>
          <a:stretch>
            <a:fillRect/>
          </a:stretch>
        </p:blipFill>
        <p:spPr>
          <a:xfrm>
            <a:off x="4201500" y="2966825"/>
            <a:ext cx="1412500" cy="1412500"/>
          </a:xfrm>
          <a:prstGeom prst="rect">
            <a:avLst/>
          </a:prstGeom>
          <a:noFill/>
          <a:ln>
            <a:noFill/>
          </a:ln>
        </p:spPr>
      </p:pic>
      <p:sp>
        <p:nvSpPr>
          <p:cNvPr id="210" name="Google Shape;210;p31"/>
          <p:cNvSpPr txBox="1"/>
          <p:nvPr/>
        </p:nvSpPr>
        <p:spPr>
          <a:xfrm>
            <a:off x="4230738" y="43793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Xcode Project</a:t>
            </a:r>
            <a:endParaRPr/>
          </a:p>
        </p:txBody>
      </p:sp>
      <p:pic>
        <p:nvPicPr>
          <p:cNvPr descr="File:iPhone 6S Rose Gold.png - Wikimedia Commons" id="211" name="Google Shape;211;p31"/>
          <p:cNvPicPr preferRelativeResize="0"/>
          <p:nvPr/>
        </p:nvPicPr>
        <p:blipFill>
          <a:blip r:embed="rId4">
            <a:alphaModFix/>
          </a:blip>
          <a:stretch>
            <a:fillRect/>
          </a:stretch>
        </p:blipFill>
        <p:spPr>
          <a:xfrm>
            <a:off x="7415176" y="2751488"/>
            <a:ext cx="976876" cy="1931425"/>
          </a:xfrm>
          <a:prstGeom prst="rect">
            <a:avLst/>
          </a:prstGeom>
          <a:noFill/>
          <a:ln>
            <a:noFill/>
          </a:ln>
        </p:spPr>
      </p:pic>
      <p:pic>
        <p:nvPicPr>
          <p:cNvPr descr="File:Nexus 5 Front View.png - Wikimedia Commons" id="212" name="Google Shape;212;p31"/>
          <p:cNvPicPr preferRelativeResize="0"/>
          <p:nvPr/>
        </p:nvPicPr>
        <p:blipFill>
          <a:blip r:embed="rId5">
            <a:alphaModFix/>
          </a:blip>
          <a:stretch>
            <a:fillRect/>
          </a:stretch>
        </p:blipFill>
        <p:spPr>
          <a:xfrm>
            <a:off x="7298600" y="115351"/>
            <a:ext cx="1210048" cy="2045648"/>
          </a:xfrm>
          <a:prstGeom prst="rect">
            <a:avLst/>
          </a:prstGeom>
          <a:noFill/>
          <a:ln>
            <a:noFill/>
          </a:ln>
        </p:spPr>
      </p:pic>
      <p:sp>
        <p:nvSpPr>
          <p:cNvPr id="213" name="Google Shape;213;p31"/>
          <p:cNvSpPr txBox="1"/>
          <p:nvPr/>
        </p:nvSpPr>
        <p:spPr>
          <a:xfrm>
            <a:off x="7197413" y="1997550"/>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Device</a:t>
            </a:r>
            <a:endParaRPr/>
          </a:p>
        </p:txBody>
      </p:sp>
      <p:sp>
        <p:nvSpPr>
          <p:cNvPr id="214" name="Google Shape;214;p31"/>
          <p:cNvSpPr txBox="1"/>
          <p:nvPr/>
        </p:nvSpPr>
        <p:spPr>
          <a:xfrm>
            <a:off x="7197413" y="46829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iPhone/iPad</a:t>
            </a:r>
            <a:endParaRPr/>
          </a:p>
        </p:txBody>
      </p:sp>
      <p:pic>
        <p:nvPicPr>
          <p:cNvPr descr="Combat coders build Web pages for warfighters &amp;gt; Air Force Space ..." id="215" name="Google Shape;215;p31"/>
          <p:cNvPicPr preferRelativeResize="0"/>
          <p:nvPr/>
        </p:nvPicPr>
        <p:blipFill>
          <a:blip r:embed="rId6">
            <a:alphaModFix/>
          </a:blip>
          <a:stretch>
            <a:fillRect/>
          </a:stretch>
        </p:blipFill>
        <p:spPr>
          <a:xfrm>
            <a:off x="657563" y="591500"/>
            <a:ext cx="1591325" cy="1542027"/>
          </a:xfrm>
          <a:prstGeom prst="rect">
            <a:avLst/>
          </a:prstGeom>
          <a:noFill/>
          <a:ln>
            <a:noFill/>
          </a:ln>
        </p:spPr>
      </p:pic>
      <p:cxnSp>
        <p:nvCxnSpPr>
          <p:cNvPr id="216" name="Google Shape;216;p31"/>
          <p:cNvCxnSpPr>
            <a:stCxn id="215" idx="3"/>
            <a:endCxn id="212" idx="1"/>
          </p:cNvCxnSpPr>
          <p:nvPr/>
        </p:nvCxnSpPr>
        <p:spPr>
          <a:xfrm flipH="1" rot="10800000">
            <a:off x="2248888" y="1138113"/>
            <a:ext cx="5049600" cy="224400"/>
          </a:xfrm>
          <a:prstGeom prst="straightConnector1">
            <a:avLst/>
          </a:prstGeom>
          <a:noFill/>
          <a:ln cap="flat" cmpd="sng" w="28575">
            <a:solidFill>
              <a:schemeClr val="dk2"/>
            </a:solidFill>
            <a:prstDash val="solid"/>
            <a:round/>
            <a:headEnd len="med" w="med" type="none"/>
            <a:tailEnd len="med" w="med" type="stealth"/>
          </a:ln>
        </p:spPr>
      </p:cxnSp>
      <p:cxnSp>
        <p:nvCxnSpPr>
          <p:cNvPr id="217" name="Google Shape;217;p31"/>
          <p:cNvCxnSpPr>
            <a:stCxn id="215" idx="3"/>
            <a:endCxn id="209" idx="1"/>
          </p:cNvCxnSpPr>
          <p:nvPr/>
        </p:nvCxnSpPr>
        <p:spPr>
          <a:xfrm>
            <a:off x="2248888" y="1362513"/>
            <a:ext cx="1952700" cy="2310600"/>
          </a:xfrm>
          <a:prstGeom prst="straightConnector1">
            <a:avLst/>
          </a:prstGeom>
          <a:noFill/>
          <a:ln cap="flat" cmpd="sng" w="28575">
            <a:solidFill>
              <a:schemeClr val="dk2"/>
            </a:solidFill>
            <a:prstDash val="solid"/>
            <a:round/>
            <a:headEnd len="med" w="med" type="none"/>
            <a:tailEnd len="med" w="med" type="stealth"/>
          </a:ln>
        </p:spPr>
      </p:cxnSp>
      <p:cxnSp>
        <p:nvCxnSpPr>
          <p:cNvPr id="218" name="Google Shape;218;p31"/>
          <p:cNvCxnSpPr>
            <a:stCxn id="209" idx="3"/>
            <a:endCxn id="211" idx="1"/>
          </p:cNvCxnSpPr>
          <p:nvPr/>
        </p:nvCxnSpPr>
        <p:spPr>
          <a:xfrm>
            <a:off x="5614000" y="3673075"/>
            <a:ext cx="1801200" cy="44100"/>
          </a:xfrm>
          <a:prstGeom prst="straightConnector1">
            <a:avLst/>
          </a:prstGeom>
          <a:noFill/>
          <a:ln cap="flat" cmpd="sng" w="28575">
            <a:solidFill>
              <a:schemeClr val="dk2"/>
            </a:solidFill>
            <a:prstDash val="solid"/>
            <a:round/>
            <a:headEnd len="med" w="med" type="none"/>
            <a:tailEnd len="med" w="med" type="stealth"/>
          </a:ln>
        </p:spPr>
      </p:cxnSp>
      <p:sp>
        <p:nvSpPr>
          <p:cNvPr id="219" name="Google Shape;219;p31"/>
          <p:cNvSpPr txBox="1"/>
          <p:nvPr/>
        </p:nvSpPr>
        <p:spPr>
          <a:xfrm>
            <a:off x="467900" y="2188175"/>
            <a:ext cx="2072400" cy="51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Cordova/</a:t>
            </a:r>
            <a:endParaRPr b="1" sz="2400"/>
          </a:p>
          <a:p>
            <a:pPr indent="0" lvl="0" marL="0" rtl="0" algn="ctr">
              <a:spcBef>
                <a:spcPts val="0"/>
              </a:spcBef>
              <a:spcAft>
                <a:spcPts val="0"/>
              </a:spcAft>
              <a:buNone/>
            </a:pPr>
            <a:r>
              <a:rPr b="1" lang="en" sz="2400"/>
              <a:t>Phonegap</a:t>
            </a:r>
            <a:endParaRPr b="1" sz="2400"/>
          </a:p>
        </p:txBody>
      </p:sp>
      <p:sp>
        <p:nvSpPr>
          <p:cNvPr id="220" name="Google Shape;220;p31"/>
          <p:cNvSpPr txBox="1"/>
          <p:nvPr/>
        </p:nvSpPr>
        <p:spPr>
          <a:xfrm>
            <a:off x="641575" y="3216188"/>
            <a:ext cx="1623300" cy="40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Hybrid</a:t>
            </a:r>
            <a:endParaRPr/>
          </a:p>
        </p:txBody>
      </p:sp>
      <p:sp>
        <p:nvSpPr>
          <p:cNvPr id="221" name="Google Shape;221;p31"/>
          <p:cNvSpPr txBox="1"/>
          <p:nvPr/>
        </p:nvSpPr>
        <p:spPr>
          <a:xfrm>
            <a:off x="3561850" y="904625"/>
            <a:ext cx="31296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Compile with Android SDK</a:t>
            </a:r>
            <a:endParaRPr/>
          </a:p>
        </p:txBody>
      </p:sp>
      <p:sp>
        <p:nvSpPr>
          <p:cNvPr id="222" name="Google Shape;222;p31"/>
          <p:cNvSpPr txBox="1"/>
          <p:nvPr/>
        </p:nvSpPr>
        <p:spPr>
          <a:xfrm>
            <a:off x="875125" y="115350"/>
            <a:ext cx="1156200" cy="5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1 x WORK</a:t>
            </a:r>
            <a:endParaRPr b="1"/>
          </a:p>
        </p:txBody>
      </p:sp>
      <p:sp>
        <p:nvSpPr>
          <p:cNvPr id="223" name="Google Shape;223;p31"/>
          <p:cNvSpPr txBox="1"/>
          <p:nvPr/>
        </p:nvSpPr>
        <p:spPr>
          <a:xfrm>
            <a:off x="736825" y="3673075"/>
            <a:ext cx="1432800" cy="99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Still very messy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standard framework</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descr="Xcode | Xcode Logo | bfishadow | Flickr" id="228" name="Google Shape;228;p32"/>
          <p:cNvPicPr preferRelativeResize="0"/>
          <p:nvPr/>
        </p:nvPicPr>
        <p:blipFill>
          <a:blip r:embed="rId3">
            <a:alphaModFix/>
          </a:blip>
          <a:stretch>
            <a:fillRect/>
          </a:stretch>
        </p:blipFill>
        <p:spPr>
          <a:xfrm>
            <a:off x="4201500" y="3082250"/>
            <a:ext cx="1412500" cy="1412500"/>
          </a:xfrm>
          <a:prstGeom prst="rect">
            <a:avLst/>
          </a:prstGeom>
          <a:noFill/>
          <a:ln>
            <a:noFill/>
          </a:ln>
        </p:spPr>
      </p:pic>
      <p:sp>
        <p:nvSpPr>
          <p:cNvPr id="229" name="Google Shape;229;p32"/>
          <p:cNvSpPr txBox="1"/>
          <p:nvPr/>
        </p:nvSpPr>
        <p:spPr>
          <a:xfrm>
            <a:off x="4230738" y="4494750"/>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XCode Project</a:t>
            </a:r>
            <a:endParaRPr/>
          </a:p>
        </p:txBody>
      </p:sp>
      <p:pic>
        <p:nvPicPr>
          <p:cNvPr descr="File:iPhone 6S Rose Gold.png - Wikimedia Commons" id="230" name="Google Shape;230;p32"/>
          <p:cNvPicPr preferRelativeResize="0"/>
          <p:nvPr/>
        </p:nvPicPr>
        <p:blipFill>
          <a:blip r:embed="rId4">
            <a:alphaModFix/>
          </a:blip>
          <a:stretch>
            <a:fillRect/>
          </a:stretch>
        </p:blipFill>
        <p:spPr>
          <a:xfrm>
            <a:off x="7415176" y="2751488"/>
            <a:ext cx="976876" cy="1931425"/>
          </a:xfrm>
          <a:prstGeom prst="rect">
            <a:avLst/>
          </a:prstGeom>
          <a:noFill/>
          <a:ln>
            <a:noFill/>
          </a:ln>
        </p:spPr>
      </p:pic>
      <p:pic>
        <p:nvPicPr>
          <p:cNvPr descr="File:Nexus 5 Front View.png - Wikimedia Commons" id="231" name="Google Shape;231;p32"/>
          <p:cNvPicPr preferRelativeResize="0"/>
          <p:nvPr/>
        </p:nvPicPr>
        <p:blipFill>
          <a:blip r:embed="rId5">
            <a:alphaModFix/>
          </a:blip>
          <a:stretch>
            <a:fillRect/>
          </a:stretch>
        </p:blipFill>
        <p:spPr>
          <a:xfrm>
            <a:off x="7298600" y="115351"/>
            <a:ext cx="1210048" cy="2045648"/>
          </a:xfrm>
          <a:prstGeom prst="rect">
            <a:avLst/>
          </a:prstGeom>
          <a:noFill/>
          <a:ln>
            <a:noFill/>
          </a:ln>
        </p:spPr>
      </p:pic>
      <p:sp>
        <p:nvSpPr>
          <p:cNvPr id="232" name="Google Shape;232;p32"/>
          <p:cNvSpPr txBox="1"/>
          <p:nvPr/>
        </p:nvSpPr>
        <p:spPr>
          <a:xfrm>
            <a:off x="7197413" y="1996388"/>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Device</a:t>
            </a:r>
            <a:endParaRPr/>
          </a:p>
        </p:txBody>
      </p:sp>
      <p:sp>
        <p:nvSpPr>
          <p:cNvPr id="233" name="Google Shape;233;p32"/>
          <p:cNvSpPr txBox="1"/>
          <p:nvPr/>
        </p:nvSpPr>
        <p:spPr>
          <a:xfrm>
            <a:off x="7197413" y="46829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iPhone/iPad</a:t>
            </a:r>
            <a:endParaRPr/>
          </a:p>
        </p:txBody>
      </p:sp>
      <p:pic>
        <p:nvPicPr>
          <p:cNvPr descr="Combat coders build Web pages for warfighters &amp;gt; Air Force Space ..." id="234" name="Google Shape;234;p32"/>
          <p:cNvPicPr preferRelativeResize="0"/>
          <p:nvPr/>
        </p:nvPicPr>
        <p:blipFill>
          <a:blip r:embed="rId6">
            <a:alphaModFix/>
          </a:blip>
          <a:stretch>
            <a:fillRect/>
          </a:stretch>
        </p:blipFill>
        <p:spPr>
          <a:xfrm>
            <a:off x="685050" y="477738"/>
            <a:ext cx="1591325" cy="1542027"/>
          </a:xfrm>
          <a:prstGeom prst="rect">
            <a:avLst/>
          </a:prstGeom>
          <a:noFill/>
          <a:ln>
            <a:noFill/>
          </a:ln>
        </p:spPr>
      </p:pic>
      <p:cxnSp>
        <p:nvCxnSpPr>
          <p:cNvPr id="235" name="Google Shape;235;p32"/>
          <p:cNvCxnSpPr>
            <a:stCxn id="234" idx="3"/>
            <a:endCxn id="231" idx="1"/>
          </p:cNvCxnSpPr>
          <p:nvPr/>
        </p:nvCxnSpPr>
        <p:spPr>
          <a:xfrm flipH="1" rot="10800000">
            <a:off x="2276375" y="1138051"/>
            <a:ext cx="5022300" cy="110700"/>
          </a:xfrm>
          <a:prstGeom prst="straightConnector1">
            <a:avLst/>
          </a:prstGeom>
          <a:noFill/>
          <a:ln cap="flat" cmpd="sng" w="28575">
            <a:solidFill>
              <a:schemeClr val="dk2"/>
            </a:solidFill>
            <a:prstDash val="solid"/>
            <a:round/>
            <a:headEnd len="med" w="med" type="none"/>
            <a:tailEnd len="med" w="med" type="stealth"/>
          </a:ln>
        </p:spPr>
      </p:cxnSp>
      <p:cxnSp>
        <p:nvCxnSpPr>
          <p:cNvPr id="236" name="Google Shape;236;p32"/>
          <p:cNvCxnSpPr>
            <a:stCxn id="234" idx="3"/>
            <a:endCxn id="228" idx="1"/>
          </p:cNvCxnSpPr>
          <p:nvPr/>
        </p:nvCxnSpPr>
        <p:spPr>
          <a:xfrm>
            <a:off x="2276375" y="1248751"/>
            <a:ext cx="1925100" cy="2539800"/>
          </a:xfrm>
          <a:prstGeom prst="straightConnector1">
            <a:avLst/>
          </a:prstGeom>
          <a:noFill/>
          <a:ln cap="flat" cmpd="sng" w="28575">
            <a:solidFill>
              <a:schemeClr val="dk2"/>
            </a:solidFill>
            <a:prstDash val="solid"/>
            <a:round/>
            <a:headEnd len="med" w="med" type="none"/>
            <a:tailEnd len="med" w="med" type="stealth"/>
          </a:ln>
        </p:spPr>
      </p:cxnSp>
      <p:cxnSp>
        <p:nvCxnSpPr>
          <p:cNvPr id="237" name="Google Shape;237;p32"/>
          <p:cNvCxnSpPr>
            <a:stCxn id="228" idx="3"/>
            <a:endCxn id="230" idx="1"/>
          </p:cNvCxnSpPr>
          <p:nvPr/>
        </p:nvCxnSpPr>
        <p:spPr>
          <a:xfrm flipH="1" rot="10800000">
            <a:off x="5614000" y="3717100"/>
            <a:ext cx="1801200" cy="71400"/>
          </a:xfrm>
          <a:prstGeom prst="straightConnector1">
            <a:avLst/>
          </a:prstGeom>
          <a:noFill/>
          <a:ln cap="flat" cmpd="sng" w="28575">
            <a:solidFill>
              <a:schemeClr val="dk2"/>
            </a:solidFill>
            <a:prstDash val="solid"/>
            <a:round/>
            <a:headEnd len="med" w="med" type="none"/>
            <a:tailEnd len="med" w="med" type="stealth"/>
          </a:ln>
        </p:spPr>
      </p:cxnSp>
      <p:sp>
        <p:nvSpPr>
          <p:cNvPr id="238" name="Google Shape;238;p32"/>
          <p:cNvSpPr txBox="1"/>
          <p:nvPr/>
        </p:nvSpPr>
        <p:spPr>
          <a:xfrm>
            <a:off x="444500" y="2947650"/>
            <a:ext cx="2072400" cy="84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Cordova</a:t>
            </a:r>
            <a:endParaRPr b="1" sz="2400"/>
          </a:p>
          <a:p>
            <a:pPr indent="0" lvl="0" marL="0" rtl="0" algn="ctr">
              <a:spcBef>
                <a:spcPts val="0"/>
              </a:spcBef>
              <a:spcAft>
                <a:spcPts val="0"/>
              </a:spcAft>
              <a:buNone/>
            </a:pPr>
            <a:r>
              <a:rPr b="1" lang="en" sz="2400"/>
              <a:t>Framework</a:t>
            </a:r>
            <a:endParaRPr b="1" sz="2400"/>
          </a:p>
        </p:txBody>
      </p:sp>
      <p:sp>
        <p:nvSpPr>
          <p:cNvPr id="239" name="Google Shape;239;p32"/>
          <p:cNvSpPr txBox="1"/>
          <p:nvPr/>
        </p:nvSpPr>
        <p:spPr>
          <a:xfrm>
            <a:off x="653050" y="3788550"/>
            <a:ext cx="1623300" cy="40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Hybrid</a:t>
            </a:r>
            <a:endParaRPr/>
          </a:p>
        </p:txBody>
      </p:sp>
      <p:pic>
        <p:nvPicPr>
          <p:cNvPr descr="File:Ionic Logo.svg - Wikimedia Commons" id="240" name="Google Shape;240;p32"/>
          <p:cNvPicPr preferRelativeResize="0"/>
          <p:nvPr/>
        </p:nvPicPr>
        <p:blipFill>
          <a:blip r:embed="rId7">
            <a:alphaModFix/>
          </a:blip>
          <a:stretch>
            <a:fillRect/>
          </a:stretch>
        </p:blipFill>
        <p:spPr>
          <a:xfrm>
            <a:off x="146963" y="2134413"/>
            <a:ext cx="2635450" cy="915826"/>
          </a:xfrm>
          <a:prstGeom prst="rect">
            <a:avLst/>
          </a:prstGeom>
          <a:noFill/>
          <a:ln>
            <a:noFill/>
          </a:ln>
        </p:spPr>
      </p:pic>
      <p:sp>
        <p:nvSpPr>
          <p:cNvPr id="241" name="Google Shape;241;p32"/>
          <p:cNvSpPr txBox="1"/>
          <p:nvPr/>
        </p:nvSpPr>
        <p:spPr>
          <a:xfrm>
            <a:off x="3573525" y="840800"/>
            <a:ext cx="31296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Compile with Android SDK</a:t>
            </a:r>
            <a:endParaRPr/>
          </a:p>
        </p:txBody>
      </p:sp>
      <p:sp>
        <p:nvSpPr>
          <p:cNvPr id="242" name="Google Shape;242;p32"/>
          <p:cNvSpPr txBox="1"/>
          <p:nvPr/>
        </p:nvSpPr>
        <p:spPr>
          <a:xfrm>
            <a:off x="875125" y="115350"/>
            <a:ext cx="1156200" cy="5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1 x WORK</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460950" y="1620350"/>
            <a:ext cx="8222100" cy="201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6000"/>
              <a:t>COURSE</a:t>
            </a:r>
            <a:br>
              <a:rPr b="1" lang="en" sz="6000"/>
            </a:br>
            <a:r>
              <a:rPr b="1" lang="en" sz="6000"/>
              <a:t>OVERVIEW</a:t>
            </a:r>
            <a:endParaRPr b="1" sz="6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3"/>
          <p:cNvSpPr txBox="1"/>
          <p:nvPr/>
        </p:nvSpPr>
        <p:spPr>
          <a:xfrm>
            <a:off x="3551800" y="1075425"/>
            <a:ext cx="2072400" cy="84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Cordova</a:t>
            </a:r>
            <a:endParaRPr b="1" sz="2400"/>
          </a:p>
          <a:p>
            <a:pPr indent="0" lvl="0" marL="0" rtl="0" algn="ctr">
              <a:spcBef>
                <a:spcPts val="0"/>
              </a:spcBef>
              <a:spcAft>
                <a:spcPts val="0"/>
              </a:spcAft>
              <a:buNone/>
            </a:pPr>
            <a:r>
              <a:rPr b="1" lang="en" sz="2400"/>
              <a:t>Framework</a:t>
            </a:r>
            <a:endParaRPr b="1" sz="2400"/>
          </a:p>
        </p:txBody>
      </p:sp>
      <p:sp>
        <p:nvSpPr>
          <p:cNvPr id="248" name="Google Shape;248;p33"/>
          <p:cNvSpPr txBox="1"/>
          <p:nvPr/>
        </p:nvSpPr>
        <p:spPr>
          <a:xfrm>
            <a:off x="3760350" y="1916325"/>
            <a:ext cx="1623300" cy="40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Hybrid</a:t>
            </a:r>
            <a:endParaRPr/>
          </a:p>
        </p:txBody>
      </p:sp>
      <p:pic>
        <p:nvPicPr>
          <p:cNvPr descr="File:Ionic Logo.svg - Wikimedia Commons" id="249" name="Google Shape;249;p33"/>
          <p:cNvPicPr preferRelativeResize="0"/>
          <p:nvPr/>
        </p:nvPicPr>
        <p:blipFill>
          <a:blip r:embed="rId3">
            <a:alphaModFix/>
          </a:blip>
          <a:stretch>
            <a:fillRect/>
          </a:stretch>
        </p:blipFill>
        <p:spPr>
          <a:xfrm>
            <a:off x="3254263" y="262188"/>
            <a:ext cx="2635450" cy="915826"/>
          </a:xfrm>
          <a:prstGeom prst="rect">
            <a:avLst/>
          </a:prstGeom>
          <a:noFill/>
          <a:ln>
            <a:noFill/>
          </a:ln>
        </p:spPr>
      </p:pic>
      <p:sp>
        <p:nvSpPr>
          <p:cNvPr id="250" name="Google Shape;250;p33"/>
          <p:cNvSpPr/>
          <p:nvPr/>
        </p:nvSpPr>
        <p:spPr>
          <a:xfrm>
            <a:off x="2643700" y="2847550"/>
            <a:ext cx="3888600" cy="360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NATIVE APP</a:t>
            </a:r>
            <a:endParaRPr b="1">
              <a:solidFill>
                <a:srgbClr val="FFFFFF"/>
              </a:solidFill>
            </a:endParaRPr>
          </a:p>
        </p:txBody>
      </p:sp>
      <p:sp>
        <p:nvSpPr>
          <p:cNvPr id="251" name="Google Shape;251;p33"/>
          <p:cNvSpPr/>
          <p:nvPr/>
        </p:nvSpPr>
        <p:spPr>
          <a:xfrm>
            <a:off x="2643700" y="2487550"/>
            <a:ext cx="3888600" cy="360000"/>
          </a:xfrm>
          <a:prstGeom prst="rect">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WEB LAYER</a:t>
            </a:r>
            <a:endParaRPr b="1"/>
          </a:p>
        </p:txBody>
      </p:sp>
      <p:sp>
        <p:nvSpPr>
          <p:cNvPr id="252" name="Google Shape;252;p33"/>
          <p:cNvSpPr/>
          <p:nvPr/>
        </p:nvSpPr>
        <p:spPr>
          <a:xfrm>
            <a:off x="1491625" y="2379550"/>
            <a:ext cx="1090500" cy="576000"/>
          </a:xfrm>
          <a:prstGeom prst="rightArrow">
            <a:avLst>
              <a:gd fmla="val 50000" name="adj1"/>
              <a:gd fmla="val 50000" name="adj2"/>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p:nvPr/>
        </p:nvSpPr>
        <p:spPr>
          <a:xfrm>
            <a:off x="6593875" y="2379550"/>
            <a:ext cx="1090500" cy="576000"/>
          </a:xfrm>
          <a:prstGeom prst="leftArrow">
            <a:avLst>
              <a:gd fmla="val 50000" name="adj1"/>
              <a:gd fmla="val 50000" name="adj2"/>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pic>
        <p:nvPicPr>
          <p:cNvPr descr="File:iPhone 6S Rose Gold.png - Wikimedia Commons" id="258" name="Google Shape;258;p34"/>
          <p:cNvPicPr preferRelativeResize="0"/>
          <p:nvPr/>
        </p:nvPicPr>
        <p:blipFill>
          <a:blip r:embed="rId3">
            <a:alphaModFix/>
          </a:blip>
          <a:stretch>
            <a:fillRect/>
          </a:stretch>
        </p:blipFill>
        <p:spPr>
          <a:xfrm>
            <a:off x="7415176" y="2751488"/>
            <a:ext cx="976876" cy="1931425"/>
          </a:xfrm>
          <a:prstGeom prst="rect">
            <a:avLst/>
          </a:prstGeom>
          <a:noFill/>
          <a:ln>
            <a:noFill/>
          </a:ln>
        </p:spPr>
      </p:pic>
      <p:pic>
        <p:nvPicPr>
          <p:cNvPr descr="File:Nexus 5 Front View.png - Wikimedia Commons" id="259" name="Google Shape;259;p34"/>
          <p:cNvPicPr preferRelativeResize="0"/>
          <p:nvPr/>
        </p:nvPicPr>
        <p:blipFill>
          <a:blip r:embed="rId4">
            <a:alphaModFix/>
          </a:blip>
          <a:stretch>
            <a:fillRect/>
          </a:stretch>
        </p:blipFill>
        <p:spPr>
          <a:xfrm>
            <a:off x="7298600" y="115351"/>
            <a:ext cx="1210048" cy="2045648"/>
          </a:xfrm>
          <a:prstGeom prst="rect">
            <a:avLst/>
          </a:prstGeom>
          <a:noFill/>
          <a:ln>
            <a:noFill/>
          </a:ln>
        </p:spPr>
      </p:pic>
      <p:sp>
        <p:nvSpPr>
          <p:cNvPr id="260" name="Google Shape;260;p34"/>
          <p:cNvSpPr txBox="1"/>
          <p:nvPr/>
        </p:nvSpPr>
        <p:spPr>
          <a:xfrm>
            <a:off x="7197413" y="1996388"/>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Device</a:t>
            </a:r>
            <a:endParaRPr/>
          </a:p>
        </p:txBody>
      </p:sp>
      <p:sp>
        <p:nvSpPr>
          <p:cNvPr id="261" name="Google Shape;261;p34"/>
          <p:cNvSpPr txBox="1"/>
          <p:nvPr/>
        </p:nvSpPr>
        <p:spPr>
          <a:xfrm>
            <a:off x="7197413" y="46829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iPhone/iPad</a:t>
            </a:r>
            <a:endParaRPr/>
          </a:p>
        </p:txBody>
      </p:sp>
      <p:pic>
        <p:nvPicPr>
          <p:cNvPr descr="Combat coders build Web pages for warfighters &amp;gt; Air Force Space ..." id="262" name="Google Shape;262;p34"/>
          <p:cNvPicPr preferRelativeResize="0"/>
          <p:nvPr/>
        </p:nvPicPr>
        <p:blipFill>
          <a:blip r:embed="rId5">
            <a:alphaModFix/>
          </a:blip>
          <a:stretch>
            <a:fillRect/>
          </a:stretch>
        </p:blipFill>
        <p:spPr>
          <a:xfrm>
            <a:off x="685050" y="477738"/>
            <a:ext cx="1591325" cy="1542027"/>
          </a:xfrm>
          <a:prstGeom prst="rect">
            <a:avLst/>
          </a:prstGeom>
          <a:noFill/>
          <a:ln>
            <a:noFill/>
          </a:ln>
        </p:spPr>
      </p:pic>
      <p:cxnSp>
        <p:nvCxnSpPr>
          <p:cNvPr id="263" name="Google Shape;263;p34"/>
          <p:cNvCxnSpPr/>
          <p:nvPr/>
        </p:nvCxnSpPr>
        <p:spPr>
          <a:xfrm flipH="1" rot="10800000">
            <a:off x="2276350" y="1146951"/>
            <a:ext cx="5022300" cy="110700"/>
          </a:xfrm>
          <a:prstGeom prst="straightConnector1">
            <a:avLst/>
          </a:prstGeom>
          <a:noFill/>
          <a:ln cap="flat" cmpd="sng" w="28575">
            <a:solidFill>
              <a:schemeClr val="dk2"/>
            </a:solidFill>
            <a:prstDash val="solid"/>
            <a:round/>
            <a:headEnd len="med" w="med" type="none"/>
            <a:tailEnd len="med" w="med" type="stealth"/>
          </a:ln>
        </p:spPr>
      </p:cxnSp>
      <p:sp>
        <p:nvSpPr>
          <p:cNvPr id="264" name="Google Shape;264;p34"/>
          <p:cNvSpPr txBox="1"/>
          <p:nvPr/>
        </p:nvSpPr>
        <p:spPr>
          <a:xfrm>
            <a:off x="444500" y="2947650"/>
            <a:ext cx="2072400" cy="84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Cordova</a:t>
            </a:r>
            <a:endParaRPr b="1" sz="2400"/>
          </a:p>
          <a:p>
            <a:pPr indent="0" lvl="0" marL="0" rtl="0" algn="ctr">
              <a:spcBef>
                <a:spcPts val="0"/>
              </a:spcBef>
              <a:spcAft>
                <a:spcPts val="0"/>
              </a:spcAft>
              <a:buNone/>
            </a:pPr>
            <a:r>
              <a:rPr b="1" lang="en" sz="2400"/>
              <a:t>Framework</a:t>
            </a:r>
            <a:endParaRPr b="1" sz="2400"/>
          </a:p>
        </p:txBody>
      </p:sp>
      <p:sp>
        <p:nvSpPr>
          <p:cNvPr id="265" name="Google Shape;265;p34"/>
          <p:cNvSpPr txBox="1"/>
          <p:nvPr/>
        </p:nvSpPr>
        <p:spPr>
          <a:xfrm>
            <a:off x="653050" y="3788550"/>
            <a:ext cx="1623300" cy="40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Hybrid</a:t>
            </a:r>
            <a:endParaRPr/>
          </a:p>
        </p:txBody>
      </p:sp>
      <p:pic>
        <p:nvPicPr>
          <p:cNvPr descr="File:Ionic Logo.svg - Wikimedia Commons" id="266" name="Google Shape;266;p34"/>
          <p:cNvPicPr preferRelativeResize="0"/>
          <p:nvPr/>
        </p:nvPicPr>
        <p:blipFill>
          <a:blip r:embed="rId6">
            <a:alphaModFix/>
          </a:blip>
          <a:stretch>
            <a:fillRect/>
          </a:stretch>
        </p:blipFill>
        <p:spPr>
          <a:xfrm>
            <a:off x="146963" y="2134413"/>
            <a:ext cx="2635450" cy="915826"/>
          </a:xfrm>
          <a:prstGeom prst="rect">
            <a:avLst/>
          </a:prstGeom>
          <a:noFill/>
          <a:ln>
            <a:noFill/>
          </a:ln>
        </p:spPr>
      </p:pic>
      <p:sp>
        <p:nvSpPr>
          <p:cNvPr id="267" name="Google Shape;267;p34"/>
          <p:cNvSpPr txBox="1"/>
          <p:nvPr/>
        </p:nvSpPr>
        <p:spPr>
          <a:xfrm>
            <a:off x="3573525" y="840800"/>
            <a:ext cx="31296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Build Progressive Web Apps</a:t>
            </a:r>
            <a:endParaRPr/>
          </a:p>
        </p:txBody>
      </p:sp>
      <p:sp>
        <p:nvSpPr>
          <p:cNvPr id="268" name="Google Shape;268;p34"/>
          <p:cNvSpPr txBox="1"/>
          <p:nvPr/>
        </p:nvSpPr>
        <p:spPr>
          <a:xfrm>
            <a:off x="875125" y="115350"/>
            <a:ext cx="1156200" cy="5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1 x WORK</a:t>
            </a:r>
            <a:endParaRPr b="1"/>
          </a:p>
        </p:txBody>
      </p:sp>
      <p:cxnSp>
        <p:nvCxnSpPr>
          <p:cNvPr id="269" name="Google Shape;269;p34"/>
          <p:cNvCxnSpPr>
            <a:stCxn id="262" idx="3"/>
            <a:endCxn id="258" idx="1"/>
          </p:cNvCxnSpPr>
          <p:nvPr/>
        </p:nvCxnSpPr>
        <p:spPr>
          <a:xfrm>
            <a:off x="2276375" y="1248751"/>
            <a:ext cx="5138700" cy="2468400"/>
          </a:xfrm>
          <a:prstGeom prst="straightConnector1">
            <a:avLst/>
          </a:prstGeom>
          <a:noFill/>
          <a:ln cap="flat" cmpd="sng" w="28575">
            <a:solidFill>
              <a:schemeClr val="dk2"/>
            </a:solidFill>
            <a:prstDash val="solid"/>
            <a:round/>
            <a:headEnd len="med" w="med" type="none"/>
            <a:tailEnd len="med" w="med" type="stealth"/>
          </a:ln>
        </p:spPr>
      </p:cxnSp>
      <p:sp>
        <p:nvSpPr>
          <p:cNvPr id="270" name="Google Shape;270;p34"/>
          <p:cNvSpPr txBox="1"/>
          <p:nvPr/>
        </p:nvSpPr>
        <p:spPr>
          <a:xfrm>
            <a:off x="3854250" y="2358788"/>
            <a:ext cx="31296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Build Progressive Web Apps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5"/>
          <p:cNvSpPr txBox="1"/>
          <p:nvPr/>
        </p:nvSpPr>
        <p:spPr>
          <a:xfrm>
            <a:off x="207300" y="3366300"/>
            <a:ext cx="8729400" cy="96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hlink"/>
                </a:solidFill>
                <a:hlinkClick r:id="rId3"/>
              </a:rPr>
              <a:t>https://ionicframework.com/pwa</a:t>
            </a:r>
            <a:endParaRPr sz="3600"/>
          </a:p>
        </p:txBody>
      </p:sp>
      <p:pic>
        <p:nvPicPr>
          <p:cNvPr id="276" name="Google Shape;276;p35"/>
          <p:cNvPicPr preferRelativeResize="0"/>
          <p:nvPr/>
        </p:nvPicPr>
        <p:blipFill>
          <a:blip r:embed="rId4">
            <a:alphaModFix/>
          </a:blip>
          <a:stretch>
            <a:fillRect/>
          </a:stretch>
        </p:blipFill>
        <p:spPr>
          <a:xfrm>
            <a:off x="2671050" y="813600"/>
            <a:ext cx="3801893" cy="25526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pic>
        <p:nvPicPr>
          <p:cNvPr descr="Xcode | Xcode Logo | bfishadow | Flickr" id="281" name="Google Shape;281;p36"/>
          <p:cNvPicPr preferRelativeResize="0"/>
          <p:nvPr/>
        </p:nvPicPr>
        <p:blipFill>
          <a:blip r:embed="rId3">
            <a:alphaModFix/>
          </a:blip>
          <a:stretch>
            <a:fillRect/>
          </a:stretch>
        </p:blipFill>
        <p:spPr>
          <a:xfrm>
            <a:off x="4201500" y="3082250"/>
            <a:ext cx="1412500" cy="1412500"/>
          </a:xfrm>
          <a:prstGeom prst="rect">
            <a:avLst/>
          </a:prstGeom>
          <a:noFill/>
          <a:ln>
            <a:noFill/>
          </a:ln>
        </p:spPr>
      </p:pic>
      <p:sp>
        <p:nvSpPr>
          <p:cNvPr id="282" name="Google Shape;282;p36"/>
          <p:cNvSpPr txBox="1"/>
          <p:nvPr/>
        </p:nvSpPr>
        <p:spPr>
          <a:xfrm>
            <a:off x="4230738" y="4494750"/>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XCode</a:t>
            </a:r>
            <a:endParaRPr/>
          </a:p>
        </p:txBody>
      </p:sp>
      <p:pic>
        <p:nvPicPr>
          <p:cNvPr descr="File:iPhone 6S Rose Gold.png - Wikimedia Commons" id="283" name="Google Shape;283;p36"/>
          <p:cNvPicPr preferRelativeResize="0"/>
          <p:nvPr/>
        </p:nvPicPr>
        <p:blipFill>
          <a:blip r:embed="rId4">
            <a:alphaModFix/>
          </a:blip>
          <a:stretch>
            <a:fillRect/>
          </a:stretch>
        </p:blipFill>
        <p:spPr>
          <a:xfrm>
            <a:off x="7415176" y="2751488"/>
            <a:ext cx="976876" cy="1931425"/>
          </a:xfrm>
          <a:prstGeom prst="rect">
            <a:avLst/>
          </a:prstGeom>
          <a:noFill/>
          <a:ln>
            <a:noFill/>
          </a:ln>
        </p:spPr>
      </p:pic>
      <p:pic>
        <p:nvPicPr>
          <p:cNvPr descr="File:Nexus 5 Front View.png - Wikimedia Commons" id="284" name="Google Shape;284;p36"/>
          <p:cNvPicPr preferRelativeResize="0"/>
          <p:nvPr/>
        </p:nvPicPr>
        <p:blipFill>
          <a:blip r:embed="rId5">
            <a:alphaModFix/>
          </a:blip>
          <a:stretch>
            <a:fillRect/>
          </a:stretch>
        </p:blipFill>
        <p:spPr>
          <a:xfrm>
            <a:off x="7298600" y="115351"/>
            <a:ext cx="1210048" cy="2045648"/>
          </a:xfrm>
          <a:prstGeom prst="rect">
            <a:avLst/>
          </a:prstGeom>
          <a:noFill/>
          <a:ln>
            <a:noFill/>
          </a:ln>
        </p:spPr>
      </p:pic>
      <p:sp>
        <p:nvSpPr>
          <p:cNvPr id="285" name="Google Shape;285;p36"/>
          <p:cNvSpPr txBox="1"/>
          <p:nvPr/>
        </p:nvSpPr>
        <p:spPr>
          <a:xfrm>
            <a:off x="7197413" y="1996388"/>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Android Device</a:t>
            </a:r>
            <a:endParaRPr/>
          </a:p>
        </p:txBody>
      </p:sp>
      <p:sp>
        <p:nvSpPr>
          <p:cNvPr id="286" name="Google Shape;286;p36"/>
          <p:cNvSpPr txBox="1"/>
          <p:nvPr/>
        </p:nvSpPr>
        <p:spPr>
          <a:xfrm>
            <a:off x="7197413" y="4682925"/>
            <a:ext cx="1412400" cy="46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iPhone/iPad</a:t>
            </a:r>
            <a:endParaRPr/>
          </a:p>
        </p:txBody>
      </p:sp>
      <p:pic>
        <p:nvPicPr>
          <p:cNvPr descr="Combat coders build Web pages for warfighters &amp;gt; Air Force Space ..." id="287" name="Google Shape;287;p36"/>
          <p:cNvPicPr preferRelativeResize="0"/>
          <p:nvPr/>
        </p:nvPicPr>
        <p:blipFill>
          <a:blip r:embed="rId6">
            <a:alphaModFix/>
          </a:blip>
          <a:stretch>
            <a:fillRect/>
          </a:stretch>
        </p:blipFill>
        <p:spPr>
          <a:xfrm>
            <a:off x="685050" y="477738"/>
            <a:ext cx="1591325" cy="1542027"/>
          </a:xfrm>
          <a:prstGeom prst="rect">
            <a:avLst/>
          </a:prstGeom>
          <a:noFill/>
          <a:ln>
            <a:noFill/>
          </a:ln>
        </p:spPr>
      </p:pic>
      <p:cxnSp>
        <p:nvCxnSpPr>
          <p:cNvPr id="288" name="Google Shape;288;p36"/>
          <p:cNvCxnSpPr>
            <a:stCxn id="287" idx="3"/>
            <a:endCxn id="289" idx="1"/>
          </p:cNvCxnSpPr>
          <p:nvPr/>
        </p:nvCxnSpPr>
        <p:spPr>
          <a:xfrm flipH="1" rot="10800000">
            <a:off x="2276375" y="1236151"/>
            <a:ext cx="1943700" cy="12600"/>
          </a:xfrm>
          <a:prstGeom prst="straightConnector1">
            <a:avLst/>
          </a:prstGeom>
          <a:noFill/>
          <a:ln cap="flat" cmpd="sng" w="28575">
            <a:solidFill>
              <a:schemeClr val="dk2"/>
            </a:solidFill>
            <a:prstDash val="solid"/>
            <a:round/>
            <a:headEnd len="med" w="med" type="none"/>
            <a:tailEnd len="med" w="med" type="stealth"/>
          </a:ln>
        </p:spPr>
      </p:cxnSp>
      <p:cxnSp>
        <p:nvCxnSpPr>
          <p:cNvPr id="290" name="Google Shape;290;p36"/>
          <p:cNvCxnSpPr>
            <a:stCxn id="287" idx="3"/>
            <a:endCxn id="281" idx="1"/>
          </p:cNvCxnSpPr>
          <p:nvPr/>
        </p:nvCxnSpPr>
        <p:spPr>
          <a:xfrm>
            <a:off x="2276375" y="1248751"/>
            <a:ext cx="1925100" cy="2539800"/>
          </a:xfrm>
          <a:prstGeom prst="straightConnector1">
            <a:avLst/>
          </a:prstGeom>
          <a:noFill/>
          <a:ln cap="flat" cmpd="sng" w="28575">
            <a:solidFill>
              <a:schemeClr val="dk2"/>
            </a:solidFill>
            <a:prstDash val="solid"/>
            <a:round/>
            <a:headEnd len="med" w="med" type="none"/>
            <a:tailEnd len="med" w="med" type="stealth"/>
          </a:ln>
        </p:spPr>
      </p:cxnSp>
      <p:cxnSp>
        <p:nvCxnSpPr>
          <p:cNvPr id="291" name="Google Shape;291;p36"/>
          <p:cNvCxnSpPr>
            <a:stCxn id="281" idx="3"/>
            <a:endCxn id="283" idx="1"/>
          </p:cNvCxnSpPr>
          <p:nvPr/>
        </p:nvCxnSpPr>
        <p:spPr>
          <a:xfrm flipH="1" rot="10800000">
            <a:off x="5614000" y="3717100"/>
            <a:ext cx="1801200" cy="71400"/>
          </a:xfrm>
          <a:prstGeom prst="straightConnector1">
            <a:avLst/>
          </a:prstGeom>
          <a:noFill/>
          <a:ln cap="flat" cmpd="sng" w="28575">
            <a:solidFill>
              <a:schemeClr val="dk2"/>
            </a:solidFill>
            <a:prstDash val="solid"/>
            <a:round/>
            <a:headEnd len="med" w="med" type="none"/>
            <a:tailEnd len="med" w="med" type="stealth"/>
          </a:ln>
        </p:spPr>
      </p:cxnSp>
      <p:pic>
        <p:nvPicPr>
          <p:cNvPr descr="File:Ionic Logo.svg - Wikimedia Commons" id="292" name="Google Shape;292;p36"/>
          <p:cNvPicPr preferRelativeResize="0"/>
          <p:nvPr/>
        </p:nvPicPr>
        <p:blipFill>
          <a:blip r:embed="rId7">
            <a:alphaModFix/>
          </a:blip>
          <a:stretch>
            <a:fillRect/>
          </a:stretch>
        </p:blipFill>
        <p:spPr>
          <a:xfrm>
            <a:off x="146963" y="2134413"/>
            <a:ext cx="2635450" cy="915826"/>
          </a:xfrm>
          <a:prstGeom prst="rect">
            <a:avLst/>
          </a:prstGeom>
          <a:noFill/>
          <a:ln>
            <a:noFill/>
          </a:ln>
        </p:spPr>
      </p:pic>
      <p:sp>
        <p:nvSpPr>
          <p:cNvPr id="293" name="Google Shape;293;p36"/>
          <p:cNvSpPr txBox="1"/>
          <p:nvPr/>
        </p:nvSpPr>
        <p:spPr>
          <a:xfrm>
            <a:off x="875125" y="115350"/>
            <a:ext cx="1156200" cy="5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1 x WORK</a:t>
            </a:r>
            <a:endParaRPr b="1"/>
          </a:p>
        </p:txBody>
      </p:sp>
      <p:pic>
        <p:nvPicPr>
          <p:cNvPr id="289" name="Google Shape;289;p36"/>
          <p:cNvPicPr preferRelativeResize="0"/>
          <p:nvPr/>
        </p:nvPicPr>
        <p:blipFill>
          <a:blip r:embed="rId8">
            <a:alphaModFix/>
          </a:blip>
          <a:stretch>
            <a:fillRect/>
          </a:stretch>
        </p:blipFill>
        <p:spPr>
          <a:xfrm>
            <a:off x="4219975" y="548525"/>
            <a:ext cx="1375549" cy="1375549"/>
          </a:xfrm>
          <a:prstGeom prst="rect">
            <a:avLst/>
          </a:prstGeom>
          <a:noFill/>
          <a:ln>
            <a:noFill/>
          </a:ln>
        </p:spPr>
      </p:pic>
      <p:cxnSp>
        <p:nvCxnSpPr>
          <p:cNvPr id="294" name="Google Shape;294;p36"/>
          <p:cNvCxnSpPr>
            <a:stCxn id="289" idx="3"/>
            <a:endCxn id="284" idx="1"/>
          </p:cNvCxnSpPr>
          <p:nvPr/>
        </p:nvCxnSpPr>
        <p:spPr>
          <a:xfrm flipH="1" rot="10800000">
            <a:off x="5595525" y="1138200"/>
            <a:ext cx="1703100" cy="98100"/>
          </a:xfrm>
          <a:prstGeom prst="straightConnector1">
            <a:avLst/>
          </a:prstGeom>
          <a:noFill/>
          <a:ln cap="flat" cmpd="sng" w="9525">
            <a:solidFill>
              <a:schemeClr val="dk2"/>
            </a:solidFill>
            <a:prstDash val="solid"/>
            <a:round/>
            <a:headEnd len="med" w="med" type="none"/>
            <a:tailEnd len="med" w="med" type="triangle"/>
          </a:ln>
        </p:spPr>
      </p:cxnSp>
      <p:sp>
        <p:nvSpPr>
          <p:cNvPr id="295" name="Google Shape;295;p36"/>
          <p:cNvSpPr txBox="1"/>
          <p:nvPr/>
        </p:nvSpPr>
        <p:spPr>
          <a:xfrm>
            <a:off x="4249200" y="1924075"/>
            <a:ext cx="1375500" cy="2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Android Studio</a:t>
            </a:r>
            <a:endParaRPr>
              <a:latin typeface="Roboto"/>
              <a:ea typeface="Roboto"/>
              <a:cs typeface="Roboto"/>
              <a:sym typeface="Roboto"/>
            </a:endParaRPr>
          </a:p>
        </p:txBody>
      </p:sp>
      <p:pic>
        <p:nvPicPr>
          <p:cNvPr id="296" name="Google Shape;296;p36"/>
          <p:cNvPicPr preferRelativeResize="0"/>
          <p:nvPr/>
        </p:nvPicPr>
        <p:blipFill>
          <a:blip r:embed="rId9">
            <a:alphaModFix/>
          </a:blip>
          <a:stretch>
            <a:fillRect/>
          </a:stretch>
        </p:blipFill>
        <p:spPr>
          <a:xfrm>
            <a:off x="146975" y="3717100"/>
            <a:ext cx="3333275" cy="843700"/>
          </a:xfrm>
          <a:prstGeom prst="rect">
            <a:avLst/>
          </a:prstGeom>
          <a:noFill/>
          <a:ln>
            <a:noFill/>
          </a:ln>
        </p:spPr>
      </p:pic>
      <p:sp>
        <p:nvSpPr>
          <p:cNvPr id="297" name="Google Shape;297;p36"/>
          <p:cNvSpPr txBox="1"/>
          <p:nvPr/>
        </p:nvSpPr>
        <p:spPr>
          <a:xfrm>
            <a:off x="1325213" y="2891150"/>
            <a:ext cx="976800" cy="7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800">
                <a:latin typeface="Roboto"/>
                <a:ea typeface="Roboto"/>
                <a:cs typeface="Roboto"/>
                <a:sym typeface="Roboto"/>
              </a:rPr>
              <a:t>+</a:t>
            </a:r>
            <a:endParaRPr b="1" sz="4800">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37"/>
          <p:cNvPicPr preferRelativeResize="0"/>
          <p:nvPr/>
        </p:nvPicPr>
        <p:blipFill>
          <a:blip r:embed="rId3">
            <a:alphaModFix/>
          </a:blip>
          <a:stretch>
            <a:fillRect/>
          </a:stretch>
        </p:blipFill>
        <p:spPr>
          <a:xfrm>
            <a:off x="1797238" y="1251125"/>
            <a:ext cx="5549525" cy="1404650"/>
          </a:xfrm>
          <a:prstGeom prst="rect">
            <a:avLst/>
          </a:prstGeom>
          <a:noFill/>
          <a:ln>
            <a:noFill/>
          </a:ln>
        </p:spPr>
      </p:pic>
      <p:sp>
        <p:nvSpPr>
          <p:cNvPr id="303" name="Google Shape;303;p37"/>
          <p:cNvSpPr txBox="1"/>
          <p:nvPr/>
        </p:nvSpPr>
        <p:spPr>
          <a:xfrm>
            <a:off x="1098150" y="2655775"/>
            <a:ext cx="6947700" cy="95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u="sng">
                <a:solidFill>
                  <a:schemeClr val="hlink"/>
                </a:solidFill>
                <a:hlinkClick r:id="rId4"/>
              </a:rPr>
              <a:t>https://capacitor.ionicframework.com/</a:t>
            </a:r>
            <a:endParaRPr sz="3000">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38"/>
          <p:cNvSpPr txBox="1"/>
          <p:nvPr>
            <p:ph type="title"/>
          </p:nvPr>
        </p:nvSpPr>
        <p:spPr>
          <a:xfrm>
            <a:off x="46725" y="35975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WHY IONIC?</a:t>
            </a:r>
            <a:endParaRPr sz="3600"/>
          </a:p>
        </p:txBody>
      </p:sp>
      <p:sp>
        <p:nvSpPr>
          <p:cNvPr id="309" name="Google Shape;309;p38"/>
          <p:cNvSpPr txBox="1"/>
          <p:nvPr>
            <p:ph idx="1" type="body"/>
          </p:nvPr>
        </p:nvSpPr>
        <p:spPr>
          <a:xfrm>
            <a:off x="46725" y="1086150"/>
            <a:ext cx="2973900" cy="297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Framework specifically to develop apps</a:t>
            </a:r>
            <a:endParaRPr sz="1800"/>
          </a:p>
          <a:p>
            <a:pPr indent="0" lvl="0" marL="0" rtl="0" algn="l">
              <a:spcBef>
                <a:spcPts val="1600"/>
              </a:spcBef>
              <a:spcAft>
                <a:spcPts val="0"/>
              </a:spcAft>
              <a:buNone/>
            </a:pPr>
            <a:r>
              <a:rPr lang="en" sz="1800"/>
              <a:t>Multiple platforms-Android, IOS, Windows, Amazon etc</a:t>
            </a:r>
            <a:endParaRPr sz="1800"/>
          </a:p>
          <a:p>
            <a:pPr indent="0" lvl="0" marL="0" rtl="0" algn="l">
              <a:spcBef>
                <a:spcPts val="1600"/>
              </a:spcBef>
              <a:spcAft>
                <a:spcPts val="0"/>
              </a:spcAft>
              <a:buNone/>
            </a:pPr>
            <a:r>
              <a:rPr lang="en" sz="1800"/>
              <a:t>Apps development using HTML &amp; Typescript (subset of Javascript)</a:t>
            </a:r>
            <a:endParaRPr sz="1800"/>
          </a:p>
          <a:p>
            <a:pPr indent="0" lvl="0" marL="0" rtl="0" algn="l">
              <a:spcBef>
                <a:spcPts val="1600"/>
              </a:spcBef>
              <a:spcAft>
                <a:spcPts val="1600"/>
              </a:spcAft>
              <a:buNone/>
            </a:pPr>
            <a:r>
              <a:rPr lang="en" sz="1800"/>
              <a:t>Plugins (camera, thumbprint, bluetooth, printer etc etc etc)</a:t>
            </a:r>
            <a:endParaRPr sz="1800"/>
          </a:p>
        </p:txBody>
      </p:sp>
      <p:pic>
        <p:nvPicPr>
          <p:cNvPr descr="Open Chromebook laptop computer" id="310" name="Google Shape;310;p38"/>
          <p:cNvPicPr preferRelativeResize="0"/>
          <p:nvPr/>
        </p:nvPicPr>
        <p:blipFill>
          <a:blip r:embed="rId3">
            <a:alphaModFix/>
          </a:blip>
          <a:stretch>
            <a:fillRect/>
          </a:stretch>
        </p:blipFill>
        <p:spPr>
          <a:xfrm>
            <a:off x="5395300" y="685650"/>
            <a:ext cx="3911026" cy="2319199"/>
          </a:xfrm>
          <a:prstGeom prst="rect">
            <a:avLst/>
          </a:prstGeom>
          <a:noFill/>
          <a:ln>
            <a:noFill/>
          </a:ln>
        </p:spPr>
      </p:pic>
      <p:pic>
        <p:nvPicPr>
          <p:cNvPr descr="Portrait-oriented black smaptphone" id="311" name="Google Shape;311;p38"/>
          <p:cNvPicPr preferRelativeResize="0"/>
          <p:nvPr/>
        </p:nvPicPr>
        <p:blipFill>
          <a:blip r:embed="rId4">
            <a:alphaModFix/>
          </a:blip>
          <a:stretch>
            <a:fillRect/>
          </a:stretch>
        </p:blipFill>
        <p:spPr>
          <a:xfrm>
            <a:off x="3734088" y="359762"/>
            <a:ext cx="1675825" cy="3291298"/>
          </a:xfrm>
          <a:prstGeom prst="rect">
            <a:avLst/>
          </a:prstGeom>
          <a:noFill/>
          <a:ln>
            <a:noFill/>
          </a:ln>
        </p:spPr>
      </p:pic>
      <p:pic>
        <p:nvPicPr>
          <p:cNvPr descr="File:Ionic Logo.svg - Wikimedia Commons" id="312" name="Google Shape;312;p38"/>
          <p:cNvPicPr preferRelativeResize="0"/>
          <p:nvPr/>
        </p:nvPicPr>
        <p:blipFill>
          <a:blip r:embed="rId5">
            <a:alphaModFix/>
          </a:blip>
          <a:stretch>
            <a:fillRect/>
          </a:stretch>
        </p:blipFill>
        <p:spPr>
          <a:xfrm>
            <a:off x="6033088" y="1152275"/>
            <a:ext cx="2635450" cy="915826"/>
          </a:xfrm>
          <a:prstGeom prst="rect">
            <a:avLst/>
          </a:prstGeom>
          <a:noFill/>
          <a:ln>
            <a:noFill/>
          </a:ln>
        </p:spPr>
      </p:pic>
      <p:pic>
        <p:nvPicPr>
          <p:cNvPr descr="File:LogoIonic.png - Wikimedia Commons" id="313" name="Google Shape;313;p38"/>
          <p:cNvPicPr preferRelativeResize="0"/>
          <p:nvPr/>
        </p:nvPicPr>
        <p:blipFill>
          <a:blip r:embed="rId6">
            <a:alphaModFix/>
          </a:blip>
          <a:stretch>
            <a:fillRect/>
          </a:stretch>
        </p:blipFill>
        <p:spPr>
          <a:xfrm>
            <a:off x="3947683" y="1152270"/>
            <a:ext cx="1248625" cy="13859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39"/>
          <p:cNvSpPr txBox="1"/>
          <p:nvPr>
            <p:ph type="title"/>
          </p:nvPr>
        </p:nvSpPr>
        <p:spPr>
          <a:xfrm>
            <a:off x="46725" y="35975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WHY IONIC?</a:t>
            </a:r>
            <a:endParaRPr sz="3600"/>
          </a:p>
        </p:txBody>
      </p:sp>
      <p:sp>
        <p:nvSpPr>
          <p:cNvPr id="319" name="Google Shape;319;p39"/>
          <p:cNvSpPr txBox="1"/>
          <p:nvPr>
            <p:ph idx="1" type="body"/>
          </p:nvPr>
        </p:nvSpPr>
        <p:spPr>
          <a:xfrm>
            <a:off x="46725" y="1086150"/>
            <a:ext cx="3027000" cy="396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Large COMMUNITY for support</a:t>
            </a:r>
            <a:endParaRPr sz="1800"/>
          </a:p>
          <a:p>
            <a:pPr indent="0" lvl="0" marL="0" rtl="0" algn="l">
              <a:spcBef>
                <a:spcPts val="1600"/>
              </a:spcBef>
              <a:spcAft>
                <a:spcPts val="0"/>
              </a:spcAft>
              <a:buNone/>
            </a:pPr>
            <a:r>
              <a:rPr lang="en" sz="1800"/>
              <a:t>Pre built gestures &amp; animation</a:t>
            </a:r>
            <a:endParaRPr sz="1800"/>
          </a:p>
          <a:p>
            <a:pPr indent="0" lvl="0" marL="0" rtl="0" algn="l">
              <a:spcBef>
                <a:spcPts val="1600"/>
              </a:spcBef>
              <a:spcAft>
                <a:spcPts val="0"/>
              </a:spcAft>
              <a:buNone/>
            </a:pPr>
            <a:r>
              <a:rPr lang="en" sz="1800"/>
              <a:t>100+ UI Components</a:t>
            </a:r>
            <a:endParaRPr sz="1800"/>
          </a:p>
          <a:p>
            <a:pPr indent="0" lvl="0" marL="0" rtl="0" algn="l">
              <a:spcBef>
                <a:spcPts val="1600"/>
              </a:spcBef>
              <a:spcAft>
                <a:spcPts val="1600"/>
              </a:spcAft>
              <a:buNone/>
            </a:pPr>
            <a:r>
              <a:rPr lang="en" sz="1800"/>
              <a:t>Everything is OPEN SOURCE</a:t>
            </a:r>
            <a:endParaRPr sz="1800"/>
          </a:p>
        </p:txBody>
      </p:sp>
      <p:pic>
        <p:nvPicPr>
          <p:cNvPr id="320" name="Google Shape;320;p39"/>
          <p:cNvPicPr preferRelativeResize="0"/>
          <p:nvPr/>
        </p:nvPicPr>
        <p:blipFill>
          <a:blip r:embed="rId3">
            <a:alphaModFix/>
          </a:blip>
          <a:stretch>
            <a:fillRect/>
          </a:stretch>
        </p:blipFill>
        <p:spPr>
          <a:xfrm>
            <a:off x="3421775" y="1220450"/>
            <a:ext cx="5722224" cy="2657847"/>
          </a:xfrm>
          <a:prstGeom prst="rect">
            <a:avLst/>
          </a:prstGeom>
          <a:noFill/>
          <a:ln>
            <a:noFill/>
          </a:ln>
        </p:spPr>
      </p:pic>
      <p:sp>
        <p:nvSpPr>
          <p:cNvPr id="321" name="Google Shape;321;p39"/>
          <p:cNvSpPr txBox="1"/>
          <p:nvPr/>
        </p:nvSpPr>
        <p:spPr>
          <a:xfrm>
            <a:off x="3915438" y="4050850"/>
            <a:ext cx="4734900" cy="65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Roboto"/>
                <a:ea typeface="Roboto"/>
                <a:cs typeface="Roboto"/>
                <a:sym typeface="Roboto"/>
              </a:rPr>
              <a:t>Built with Ionic</a:t>
            </a:r>
            <a:endParaRPr sz="24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40"/>
          <p:cNvSpPr txBox="1"/>
          <p:nvPr>
            <p:ph type="title"/>
          </p:nvPr>
        </p:nvSpPr>
        <p:spPr>
          <a:xfrm>
            <a:off x="490250" y="488250"/>
            <a:ext cx="83736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do you need?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do you need?</a:t>
            </a:r>
            <a:endParaRPr/>
          </a:p>
        </p:txBody>
      </p:sp>
      <p:sp>
        <p:nvSpPr>
          <p:cNvPr id="332" name="Google Shape;332;p41"/>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To run IONIC:</a:t>
            </a:r>
            <a:endParaRPr b="1" sz="1800"/>
          </a:p>
          <a:p>
            <a:pPr indent="-342900" lvl="0" marL="457200" rtl="0" algn="l">
              <a:spcBef>
                <a:spcPts val="1600"/>
              </a:spcBef>
              <a:spcAft>
                <a:spcPts val="0"/>
              </a:spcAft>
              <a:buSzPts val="1800"/>
              <a:buAutoNum type="arabicPeriod"/>
            </a:pPr>
            <a:r>
              <a:rPr lang="en" sz="1800"/>
              <a:t>Node Package Manager (NPM)</a:t>
            </a:r>
            <a:endParaRPr sz="1800"/>
          </a:p>
          <a:p>
            <a:pPr indent="-342900" lvl="0" marL="457200" rtl="0" algn="l">
              <a:spcBef>
                <a:spcPts val="0"/>
              </a:spcBef>
              <a:spcAft>
                <a:spcPts val="0"/>
              </a:spcAft>
              <a:buSzPts val="1800"/>
              <a:buAutoNum type="arabicPeriod"/>
            </a:pPr>
            <a:r>
              <a:rPr lang="en" sz="1800"/>
              <a:t>Ionic Cordova Framework</a:t>
            </a:r>
            <a:endParaRPr sz="1800"/>
          </a:p>
          <a:p>
            <a:pPr indent="-342900" lvl="0" marL="457200" rtl="0" algn="l">
              <a:spcBef>
                <a:spcPts val="0"/>
              </a:spcBef>
              <a:spcAft>
                <a:spcPts val="0"/>
              </a:spcAft>
              <a:buSzPts val="1800"/>
              <a:buAutoNum type="arabicPeriod"/>
            </a:pPr>
            <a:r>
              <a:rPr lang="en" sz="1800"/>
              <a:t>Android SDK or Xcode- </a:t>
            </a:r>
            <a:r>
              <a:rPr i="1" lang="en" sz="1800"/>
              <a:t>can be done later</a:t>
            </a:r>
            <a:endParaRPr i="1" sz="1800"/>
          </a:p>
        </p:txBody>
      </p:sp>
      <p:sp>
        <p:nvSpPr>
          <p:cNvPr id="333" name="Google Shape;333;p41"/>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To develop:</a:t>
            </a:r>
            <a:endParaRPr b="1" sz="1800"/>
          </a:p>
          <a:p>
            <a:pPr indent="-342900" lvl="0" marL="457200" rtl="0" algn="l">
              <a:spcBef>
                <a:spcPts val="1600"/>
              </a:spcBef>
              <a:spcAft>
                <a:spcPts val="0"/>
              </a:spcAft>
              <a:buSzPts val="1800"/>
              <a:buAutoNum type="arabicPeriod"/>
            </a:pPr>
            <a:r>
              <a:rPr lang="en" sz="1800"/>
              <a:t>VSCode</a:t>
            </a:r>
            <a:r>
              <a:rPr lang="en" sz="1800"/>
              <a:t> OR any other IDE </a:t>
            </a:r>
            <a:r>
              <a:rPr lang="en" sz="1800"/>
              <a:t>(with Typescript Plugin)</a:t>
            </a:r>
            <a:endParaRPr sz="1800"/>
          </a:p>
          <a:p>
            <a:pPr indent="-342900" lvl="0" marL="457200" rtl="0" algn="l">
              <a:spcBef>
                <a:spcPts val="0"/>
              </a:spcBef>
              <a:spcAft>
                <a:spcPts val="0"/>
              </a:spcAft>
              <a:buSzPts val="1800"/>
              <a:buAutoNum type="arabicPeriod"/>
            </a:pPr>
            <a:r>
              <a:rPr lang="en" sz="1800"/>
              <a:t>Google Chrome Web Browser</a:t>
            </a:r>
            <a:endParaRPr sz="1800"/>
          </a:p>
          <a:p>
            <a:pPr indent="-342900" lvl="0" marL="457200" rtl="0" algn="l">
              <a:spcBef>
                <a:spcPts val="0"/>
              </a:spcBef>
              <a:spcAft>
                <a:spcPts val="0"/>
              </a:spcAft>
              <a:buSzPts val="1800"/>
              <a:buAutoNum type="arabicPeriod"/>
            </a:pPr>
            <a:r>
              <a:rPr lang="en" sz="1800"/>
              <a:t>Register a Gitlab Account</a:t>
            </a:r>
            <a:endParaRPr sz="1800"/>
          </a:p>
          <a:p>
            <a:pPr indent="-342900" lvl="0" marL="457200" rtl="0" algn="l">
              <a:spcBef>
                <a:spcPts val="0"/>
              </a:spcBef>
              <a:spcAft>
                <a:spcPts val="0"/>
              </a:spcAft>
              <a:buSzPts val="1800"/>
              <a:buAutoNum type="arabicPeriod"/>
            </a:pPr>
            <a:r>
              <a:rPr lang="en" sz="1800"/>
              <a:t>Ionic DevApp</a:t>
            </a: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42"/>
          <p:cNvSpPr txBox="1"/>
          <p:nvPr>
            <p:ph idx="4294967295" type="body"/>
          </p:nvPr>
        </p:nvSpPr>
        <p:spPr>
          <a:xfrm>
            <a:off x="482850" y="1216650"/>
            <a:ext cx="81783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457200" lvl="0" marL="457200" rtl="0" algn="l">
              <a:spcBef>
                <a:spcPts val="1600"/>
              </a:spcBef>
              <a:spcAft>
                <a:spcPts val="0"/>
              </a:spcAft>
              <a:buSzPts val="3600"/>
              <a:buAutoNum type="arabicPeriod"/>
            </a:pPr>
            <a:r>
              <a:rPr lang="en" sz="3600"/>
              <a:t>Install NodeJS</a:t>
            </a:r>
            <a:endParaRPr sz="3600"/>
          </a:p>
          <a:p>
            <a:pPr indent="0" lvl="0" marL="0" rtl="0" algn="l">
              <a:spcBef>
                <a:spcPts val="1600"/>
              </a:spcBef>
              <a:spcAft>
                <a:spcPts val="0"/>
              </a:spcAft>
              <a:buNone/>
            </a:pPr>
            <a:r>
              <a:rPr lang="en" sz="3600">
                <a:latin typeface="Courier New"/>
                <a:ea typeface="Courier New"/>
                <a:cs typeface="Courier New"/>
                <a:sym typeface="Courier New"/>
              </a:rPr>
              <a:t>node -v</a:t>
            </a:r>
            <a:endParaRPr sz="3600">
              <a:latin typeface="Courier New"/>
              <a:ea typeface="Courier New"/>
              <a:cs typeface="Courier New"/>
              <a:sym typeface="Courier New"/>
            </a:endParaRPr>
          </a:p>
          <a:p>
            <a:pPr indent="0" lvl="0" marL="0" rtl="0" algn="l">
              <a:spcBef>
                <a:spcPts val="1600"/>
              </a:spcBef>
              <a:spcAft>
                <a:spcPts val="1600"/>
              </a:spcAft>
              <a:buNone/>
            </a:pPr>
            <a:r>
              <a:rPr lang="en" sz="3600">
                <a:latin typeface="Courier New"/>
                <a:ea typeface="Courier New"/>
                <a:cs typeface="Courier New"/>
                <a:sym typeface="Courier New"/>
              </a:rPr>
              <a:t>npm -v</a:t>
            </a:r>
            <a:endParaRPr sz="3600">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graphicFrame>
        <p:nvGraphicFramePr>
          <p:cNvPr id="83" name="Google Shape;83;p16"/>
          <p:cNvGraphicFramePr/>
          <p:nvPr/>
        </p:nvGraphicFramePr>
        <p:xfrm>
          <a:off x="791963" y="196875"/>
          <a:ext cx="3000000" cy="3000000"/>
        </p:xfrm>
        <a:graphic>
          <a:graphicData uri="http://schemas.openxmlformats.org/drawingml/2006/table">
            <a:tbl>
              <a:tblPr>
                <a:noFill/>
                <a:tableStyleId>{3422832D-30C1-47AD-A0C8-7D8D20B72760}</a:tableStyleId>
              </a:tblPr>
              <a:tblGrid>
                <a:gridCol w="7822125"/>
              </a:tblGrid>
              <a:tr h="1163200">
                <a:tc>
                  <a:txBody>
                    <a:bodyPr/>
                    <a:lstStyle/>
                    <a:p>
                      <a:pPr indent="0" lvl="0" marL="0" rtl="0" algn="l">
                        <a:spcBef>
                          <a:spcPts val="0"/>
                        </a:spcBef>
                        <a:spcAft>
                          <a:spcPts val="0"/>
                        </a:spcAft>
                        <a:buNone/>
                      </a:pPr>
                      <a:r>
                        <a:rPr b="1" lang="en" sz="2400"/>
                        <a:t>DAY 1: </a:t>
                      </a:r>
                      <a:endParaRPr b="1" sz="2400"/>
                    </a:p>
                    <a:p>
                      <a:pPr indent="0" lvl="0" marL="0" rtl="0" algn="l">
                        <a:spcBef>
                          <a:spcPts val="0"/>
                        </a:spcBef>
                        <a:spcAft>
                          <a:spcPts val="0"/>
                        </a:spcAft>
                        <a:buNone/>
                      </a:pPr>
                      <a:r>
                        <a:rPr lang="en" sz="2400"/>
                        <a:t>Introduction to Ionic Framework</a:t>
                      </a:r>
                      <a:endParaRPr b="1" sz="2400"/>
                    </a:p>
                  </a:txBody>
                  <a:tcPr marT="63500" marB="63500" marR="63500" marL="63500"/>
                </a:tc>
              </a:tr>
              <a:tr h="1105925">
                <a:tc>
                  <a:txBody>
                    <a:bodyPr/>
                    <a:lstStyle/>
                    <a:p>
                      <a:pPr indent="0" lvl="0" marL="0" rtl="0" algn="l">
                        <a:spcBef>
                          <a:spcPts val="0"/>
                        </a:spcBef>
                        <a:spcAft>
                          <a:spcPts val="0"/>
                        </a:spcAft>
                        <a:buNone/>
                      </a:pPr>
                      <a:r>
                        <a:rPr b="1" lang="en" sz="2400"/>
                        <a:t>DAY 1:</a:t>
                      </a:r>
                      <a:endParaRPr b="1" sz="2400"/>
                    </a:p>
                    <a:p>
                      <a:pPr indent="0" lvl="0" marL="0" rtl="0" algn="l">
                        <a:spcBef>
                          <a:spcPts val="0"/>
                        </a:spcBef>
                        <a:spcAft>
                          <a:spcPts val="0"/>
                        </a:spcAft>
                        <a:buNone/>
                      </a:pPr>
                      <a:r>
                        <a:rPr lang="en" sz="2400"/>
                        <a:t>Installing Ionic Framework &amp; its tools</a:t>
                      </a:r>
                      <a:endParaRPr sz="2400"/>
                    </a:p>
                  </a:txBody>
                  <a:tcPr marT="63500" marB="63500" marR="63500" marL="63500"/>
                </a:tc>
              </a:tr>
              <a:tr h="1105925">
                <a:tc>
                  <a:txBody>
                    <a:bodyPr/>
                    <a:lstStyle/>
                    <a:p>
                      <a:pPr indent="0" lvl="0" marL="0" rtl="0" algn="l">
                        <a:spcBef>
                          <a:spcPts val="0"/>
                        </a:spcBef>
                        <a:spcAft>
                          <a:spcPts val="0"/>
                        </a:spcAft>
                        <a:buNone/>
                      </a:pPr>
                      <a:r>
                        <a:rPr b="1" lang="en" sz="2400"/>
                        <a:t>DAY 1:</a:t>
                      </a:r>
                      <a:endParaRPr b="1" sz="2400"/>
                    </a:p>
                    <a:p>
                      <a:pPr indent="0" lvl="0" marL="0" rtl="0" algn="l">
                        <a:spcBef>
                          <a:spcPts val="0"/>
                        </a:spcBef>
                        <a:spcAft>
                          <a:spcPts val="0"/>
                        </a:spcAft>
                        <a:buNone/>
                      </a:pPr>
                      <a:r>
                        <a:rPr lang="en" sz="2400"/>
                        <a:t>HTML, Angular, TypeScript &amp; CSS</a:t>
                      </a:r>
                      <a:endParaRPr sz="2400"/>
                    </a:p>
                  </a:txBody>
                  <a:tcPr marT="63500" marB="63500" marR="63500" marL="63500"/>
                </a:tc>
              </a:tr>
              <a:tr h="1105925">
                <a:tc>
                  <a:txBody>
                    <a:bodyPr/>
                    <a:lstStyle/>
                    <a:p>
                      <a:pPr indent="0" lvl="0" marL="0" rtl="0" algn="l">
                        <a:spcBef>
                          <a:spcPts val="0"/>
                        </a:spcBef>
                        <a:spcAft>
                          <a:spcPts val="0"/>
                        </a:spcAft>
                        <a:buNone/>
                      </a:pPr>
                      <a:r>
                        <a:rPr b="1" lang="en" sz="2400"/>
                        <a:t>DAY 1:</a:t>
                      </a:r>
                      <a:endParaRPr b="1" sz="2400"/>
                    </a:p>
                    <a:p>
                      <a:pPr indent="0" lvl="0" marL="0" rtl="0" algn="l">
                        <a:spcBef>
                          <a:spcPts val="0"/>
                        </a:spcBef>
                        <a:spcAft>
                          <a:spcPts val="0"/>
                        </a:spcAft>
                        <a:buNone/>
                      </a:pPr>
                      <a:r>
                        <a:rPr lang="en" sz="2400"/>
                        <a:t>Start A Project, Generating Pages &amp; Navigating to it, Run A Project</a:t>
                      </a:r>
                      <a:endParaRPr sz="2400"/>
                    </a:p>
                  </a:txBody>
                  <a:tcPr marT="63500" marB="63500" marR="63500" marL="63500"/>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43"/>
          <p:cNvSpPr txBox="1"/>
          <p:nvPr>
            <p:ph idx="4294967295" type="body"/>
          </p:nvPr>
        </p:nvSpPr>
        <p:spPr>
          <a:xfrm>
            <a:off x="196850" y="1216650"/>
            <a:ext cx="8946900" cy="31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0" lvl="0" marL="0" rtl="0" algn="l">
              <a:spcBef>
                <a:spcPts val="1600"/>
              </a:spcBef>
              <a:spcAft>
                <a:spcPts val="0"/>
              </a:spcAft>
              <a:buNone/>
            </a:pPr>
            <a:r>
              <a:rPr lang="en" sz="3600"/>
              <a:t>2. From command terminal run:</a:t>
            </a:r>
            <a:endParaRPr sz="3600"/>
          </a:p>
          <a:p>
            <a:pPr indent="0" lvl="0" marL="0" rtl="0" algn="l">
              <a:spcBef>
                <a:spcPts val="1600"/>
              </a:spcBef>
              <a:spcAft>
                <a:spcPts val="1600"/>
              </a:spcAft>
              <a:buNone/>
            </a:pPr>
            <a:r>
              <a:rPr lang="en" sz="3300">
                <a:latin typeface="Courier New"/>
                <a:ea typeface="Courier New"/>
                <a:cs typeface="Courier New"/>
                <a:sym typeface="Courier New"/>
              </a:rPr>
              <a:t>npm install -g ionic cordova</a:t>
            </a:r>
            <a:endParaRPr sz="3300">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44"/>
          <p:cNvSpPr txBox="1"/>
          <p:nvPr>
            <p:ph type="title"/>
          </p:nvPr>
        </p:nvSpPr>
        <p:spPr>
          <a:xfrm>
            <a:off x="490250" y="488250"/>
            <a:ext cx="83736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Now, let’s install the tools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5"/>
          <p:cNvSpPr txBox="1"/>
          <p:nvPr/>
        </p:nvSpPr>
        <p:spPr>
          <a:xfrm>
            <a:off x="994650" y="1272600"/>
            <a:ext cx="7154700" cy="25983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2"/>
              </a:buClr>
              <a:buSzPts val="2400"/>
              <a:buFont typeface="Roboto"/>
              <a:buAutoNum type="arabicPeriod"/>
            </a:pPr>
            <a:r>
              <a:rPr lang="en" sz="2400">
                <a:solidFill>
                  <a:schemeClr val="dk2"/>
                </a:solidFill>
                <a:latin typeface="Roboto"/>
                <a:ea typeface="Roboto"/>
                <a:cs typeface="Roboto"/>
                <a:sym typeface="Roboto"/>
              </a:rPr>
              <a:t>Install VSCode</a:t>
            </a:r>
            <a:endParaRPr sz="2400">
              <a:solidFill>
                <a:schemeClr val="dk2"/>
              </a:solidFill>
              <a:latin typeface="Roboto"/>
              <a:ea typeface="Roboto"/>
              <a:cs typeface="Roboto"/>
              <a:sym typeface="Roboto"/>
            </a:endParaRPr>
          </a:p>
          <a:p>
            <a:pPr indent="0" lvl="0" marL="0" rtl="0" algn="l">
              <a:spcBef>
                <a:spcPts val="0"/>
              </a:spcBef>
              <a:spcAft>
                <a:spcPts val="0"/>
              </a:spcAft>
              <a:buNone/>
            </a:pPr>
            <a:r>
              <a:t/>
            </a:r>
            <a:endParaRPr sz="2400">
              <a:solidFill>
                <a:schemeClr val="dk2"/>
              </a:solidFill>
              <a:latin typeface="Roboto"/>
              <a:ea typeface="Roboto"/>
              <a:cs typeface="Roboto"/>
              <a:sym typeface="Roboto"/>
            </a:endParaRPr>
          </a:p>
          <a:p>
            <a:pPr indent="-381000" lvl="0" marL="457200" rtl="0" algn="l">
              <a:spcBef>
                <a:spcPts val="0"/>
              </a:spcBef>
              <a:spcAft>
                <a:spcPts val="0"/>
              </a:spcAft>
              <a:buClr>
                <a:schemeClr val="dk2"/>
              </a:buClr>
              <a:buSzPts val="2400"/>
              <a:buFont typeface="Roboto"/>
              <a:buAutoNum type="arabicPeriod"/>
            </a:pPr>
            <a:r>
              <a:rPr lang="en" sz="2400">
                <a:solidFill>
                  <a:schemeClr val="dk2"/>
                </a:solidFill>
                <a:latin typeface="Roboto"/>
                <a:ea typeface="Roboto"/>
                <a:cs typeface="Roboto"/>
                <a:sym typeface="Roboto"/>
              </a:rPr>
              <a:t>Register Gitlab Account</a:t>
            </a:r>
            <a:endParaRPr sz="2400">
              <a:solidFill>
                <a:schemeClr val="dk2"/>
              </a:solidFill>
              <a:latin typeface="Roboto"/>
              <a:ea typeface="Roboto"/>
              <a:cs typeface="Roboto"/>
              <a:sym typeface="Roboto"/>
            </a:endParaRPr>
          </a:p>
          <a:p>
            <a:pPr indent="0" lvl="0" marL="0" rtl="0" algn="l">
              <a:spcBef>
                <a:spcPts val="0"/>
              </a:spcBef>
              <a:spcAft>
                <a:spcPts val="0"/>
              </a:spcAft>
              <a:buNone/>
            </a:pPr>
            <a:r>
              <a:t/>
            </a:r>
            <a:endParaRPr sz="2400">
              <a:solidFill>
                <a:schemeClr val="dk2"/>
              </a:solidFill>
              <a:latin typeface="Roboto"/>
              <a:ea typeface="Roboto"/>
              <a:cs typeface="Roboto"/>
              <a:sym typeface="Roboto"/>
            </a:endParaRPr>
          </a:p>
          <a:p>
            <a:pPr indent="-381000" lvl="0" marL="457200" rtl="0" algn="l">
              <a:spcBef>
                <a:spcPts val="0"/>
              </a:spcBef>
              <a:spcAft>
                <a:spcPts val="0"/>
              </a:spcAft>
              <a:buClr>
                <a:schemeClr val="dk2"/>
              </a:buClr>
              <a:buSzPts val="2400"/>
              <a:buFont typeface="Roboto"/>
              <a:buAutoNum type="arabicPeriod"/>
            </a:pPr>
            <a:r>
              <a:rPr lang="en" sz="2400">
                <a:solidFill>
                  <a:schemeClr val="dk2"/>
                </a:solidFill>
                <a:latin typeface="Roboto"/>
                <a:ea typeface="Roboto"/>
                <a:cs typeface="Roboto"/>
                <a:sym typeface="Roboto"/>
              </a:rPr>
              <a:t>Install Google Chrome Browser </a:t>
            </a:r>
            <a:endParaRPr sz="2400">
              <a:solidFill>
                <a:schemeClr val="dk2"/>
              </a:solidFill>
              <a:latin typeface="Roboto"/>
              <a:ea typeface="Roboto"/>
              <a:cs typeface="Roboto"/>
              <a:sym typeface="Roboto"/>
            </a:endParaRPr>
          </a:p>
          <a:p>
            <a:pPr indent="0" lvl="0" marL="0" rtl="0" algn="l">
              <a:spcBef>
                <a:spcPts val="0"/>
              </a:spcBef>
              <a:spcAft>
                <a:spcPts val="0"/>
              </a:spcAft>
              <a:buNone/>
            </a:pPr>
            <a:r>
              <a:rPr lang="en" sz="2400">
                <a:solidFill>
                  <a:schemeClr val="dk2"/>
                </a:solidFill>
                <a:latin typeface="Roboto"/>
                <a:ea typeface="Roboto"/>
                <a:cs typeface="Roboto"/>
                <a:sym typeface="Roboto"/>
              </a:rPr>
              <a:t>(</a:t>
            </a:r>
            <a:r>
              <a:rPr i="1" lang="en" sz="2400">
                <a:solidFill>
                  <a:schemeClr val="dk2"/>
                </a:solidFill>
                <a:latin typeface="Roboto"/>
                <a:ea typeface="Roboto"/>
                <a:cs typeface="Roboto"/>
                <a:sym typeface="Roboto"/>
              </a:rPr>
              <a:t>If you don’t have, you should</a:t>
            </a:r>
            <a:r>
              <a:rPr lang="en" sz="2400">
                <a:solidFill>
                  <a:schemeClr val="dk2"/>
                </a:solidFill>
                <a:latin typeface="Roboto"/>
                <a:ea typeface="Roboto"/>
                <a:cs typeface="Roboto"/>
                <a:sym typeface="Roboto"/>
              </a:rPr>
              <a:t>)</a:t>
            </a:r>
            <a:endParaRPr sz="2400">
              <a:solidFill>
                <a:schemeClr val="dk2"/>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46"/>
          <p:cNvSpPr txBox="1"/>
          <p:nvPr>
            <p:ph type="title"/>
          </p:nvPr>
        </p:nvSpPr>
        <p:spPr>
          <a:xfrm>
            <a:off x="490250" y="488250"/>
            <a:ext cx="8390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Before we start coding, some basic stuff...</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7"/>
          <p:cNvSpPr txBox="1"/>
          <p:nvPr>
            <p:ph type="title"/>
          </p:nvPr>
        </p:nvSpPr>
        <p:spPr>
          <a:xfrm>
            <a:off x="490250" y="488250"/>
            <a:ext cx="8390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-HTML?</a:t>
            </a:r>
            <a:endParaRPr/>
          </a:p>
          <a:p>
            <a:pPr indent="0" lvl="0" marL="0" rtl="0" algn="l">
              <a:spcBef>
                <a:spcPts val="0"/>
              </a:spcBef>
              <a:spcAft>
                <a:spcPts val="0"/>
              </a:spcAft>
              <a:buNone/>
            </a:pPr>
            <a:r>
              <a:rPr lang="en"/>
              <a:t>-CSS or SCSS?</a:t>
            </a:r>
            <a:endParaRPr/>
          </a:p>
          <a:p>
            <a:pPr indent="0" lvl="0" marL="0" rtl="0" algn="l">
              <a:spcBef>
                <a:spcPts val="0"/>
              </a:spcBef>
              <a:spcAft>
                <a:spcPts val="0"/>
              </a:spcAft>
              <a:buNone/>
            </a:pPr>
            <a:r>
              <a:rPr lang="en"/>
              <a:t>-TypeScript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48"/>
          <p:cNvSpPr/>
          <p:nvPr/>
        </p:nvSpPr>
        <p:spPr>
          <a:xfrm>
            <a:off x="4189975" y="2878900"/>
            <a:ext cx="3942300" cy="1137000"/>
          </a:xfrm>
          <a:prstGeom prst="rect">
            <a:avLst/>
          </a:prstGeom>
          <a:solidFill>
            <a:srgbClr val="FFFFFF"/>
          </a:solidFill>
          <a:ln cap="flat" cmpd="sng" w="3810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8"/>
          <p:cNvSpPr txBox="1"/>
          <p:nvPr/>
        </p:nvSpPr>
        <p:spPr>
          <a:xfrm>
            <a:off x="443300" y="2658746"/>
            <a:ext cx="2259900" cy="696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MODEL</a:t>
            </a:r>
            <a:endParaRPr b="1" sz="1800"/>
          </a:p>
          <a:p>
            <a:pPr indent="0" lvl="0" marL="0" rtl="0" algn="ctr">
              <a:spcBef>
                <a:spcPts val="0"/>
              </a:spcBef>
              <a:spcAft>
                <a:spcPts val="0"/>
              </a:spcAft>
              <a:buNone/>
            </a:pPr>
            <a:r>
              <a:rPr b="1" lang="en"/>
              <a:t>-service</a:t>
            </a:r>
            <a:r>
              <a:rPr lang="en"/>
              <a:t> </a:t>
            </a:r>
            <a:r>
              <a:rPr b="1" lang="en"/>
              <a:t>files</a:t>
            </a:r>
            <a:endParaRPr/>
          </a:p>
        </p:txBody>
      </p:sp>
      <p:sp>
        <p:nvSpPr>
          <p:cNvPr id="370" name="Google Shape;370;p48"/>
          <p:cNvSpPr txBox="1"/>
          <p:nvPr/>
        </p:nvSpPr>
        <p:spPr>
          <a:xfrm>
            <a:off x="3615000" y="1265250"/>
            <a:ext cx="1567800" cy="1545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VIEW</a:t>
            </a:r>
            <a:endParaRPr i="1"/>
          </a:p>
          <a:p>
            <a:pPr indent="0" lvl="0" marL="0" rtl="0" algn="l">
              <a:spcBef>
                <a:spcPts val="0"/>
              </a:spcBef>
              <a:spcAft>
                <a:spcPts val="0"/>
              </a:spcAft>
              <a:buNone/>
            </a:pPr>
            <a:r>
              <a:t/>
            </a:r>
            <a:endParaRPr i="1"/>
          </a:p>
          <a:p>
            <a:pPr indent="0" lvl="0" marL="0" rtl="0" algn="l">
              <a:spcBef>
                <a:spcPts val="0"/>
              </a:spcBef>
              <a:spcAft>
                <a:spcPts val="0"/>
              </a:spcAft>
              <a:buNone/>
            </a:pPr>
            <a:r>
              <a:rPr lang="en"/>
              <a:t>-HTML files in the pages folder</a:t>
            </a:r>
            <a:endParaRPr/>
          </a:p>
          <a:p>
            <a:pPr indent="0" lvl="0" marL="0" rtl="0" algn="l">
              <a:spcBef>
                <a:spcPts val="0"/>
              </a:spcBef>
              <a:spcAft>
                <a:spcPts val="0"/>
              </a:spcAft>
              <a:buNone/>
            </a:pPr>
            <a:r>
              <a:rPr lang="en"/>
              <a:t>-2 already pre built</a:t>
            </a:r>
            <a:endParaRPr/>
          </a:p>
        </p:txBody>
      </p:sp>
      <p:sp>
        <p:nvSpPr>
          <p:cNvPr id="371" name="Google Shape;371;p48"/>
          <p:cNvSpPr txBox="1"/>
          <p:nvPr/>
        </p:nvSpPr>
        <p:spPr>
          <a:xfrm>
            <a:off x="6316225" y="1265250"/>
            <a:ext cx="1914000" cy="1467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CONTROLLER</a:t>
            </a:r>
            <a:endParaRPr i="1"/>
          </a:p>
          <a:p>
            <a:pPr indent="0" lvl="0" marL="0" rtl="0" algn="l">
              <a:spcBef>
                <a:spcPts val="0"/>
              </a:spcBef>
              <a:spcAft>
                <a:spcPts val="0"/>
              </a:spcAft>
              <a:buNone/>
            </a:pPr>
            <a:r>
              <a:t/>
            </a:r>
            <a:endParaRPr b="1" sz="1800"/>
          </a:p>
          <a:p>
            <a:pPr indent="0" lvl="0" marL="0" rtl="0" algn="l">
              <a:spcBef>
                <a:spcPts val="0"/>
              </a:spcBef>
              <a:spcAft>
                <a:spcPts val="0"/>
              </a:spcAft>
              <a:buNone/>
            </a:pPr>
            <a:r>
              <a:rPr lang="en"/>
              <a:t>-TS files in the pages folder</a:t>
            </a:r>
            <a:endParaRPr/>
          </a:p>
          <a:p>
            <a:pPr indent="0" lvl="0" marL="0" rtl="0" algn="l">
              <a:spcBef>
                <a:spcPts val="0"/>
              </a:spcBef>
              <a:spcAft>
                <a:spcPts val="0"/>
              </a:spcAft>
              <a:buNone/>
            </a:pPr>
            <a:r>
              <a:rPr lang="en"/>
              <a:t>-2 already pre built</a:t>
            </a:r>
            <a:endParaRPr/>
          </a:p>
        </p:txBody>
      </p:sp>
      <p:sp>
        <p:nvSpPr>
          <p:cNvPr id="372" name="Google Shape;372;p48"/>
          <p:cNvSpPr txBox="1"/>
          <p:nvPr/>
        </p:nvSpPr>
        <p:spPr>
          <a:xfrm>
            <a:off x="221550" y="0"/>
            <a:ext cx="8700900" cy="6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FFFFFF"/>
                </a:solidFill>
              </a:rPr>
              <a:t>WHAT YOU JUST DID?</a:t>
            </a:r>
            <a:endParaRPr b="1" sz="2400">
              <a:solidFill>
                <a:srgbClr val="FFFFFF"/>
              </a:solidFill>
            </a:endParaRPr>
          </a:p>
        </p:txBody>
      </p:sp>
      <p:sp>
        <p:nvSpPr>
          <p:cNvPr id="373" name="Google Shape;373;p48"/>
          <p:cNvSpPr txBox="1"/>
          <p:nvPr/>
        </p:nvSpPr>
        <p:spPr>
          <a:xfrm>
            <a:off x="938250" y="4240375"/>
            <a:ext cx="6921300" cy="5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This depends on each other, if one is broken, your app will not work</a:t>
            </a:r>
            <a:endParaRPr sz="1600"/>
          </a:p>
        </p:txBody>
      </p:sp>
      <p:cxnSp>
        <p:nvCxnSpPr>
          <p:cNvPr id="374" name="Google Shape;374;p48"/>
          <p:cNvCxnSpPr>
            <a:stCxn id="371" idx="0"/>
            <a:endCxn id="375" idx="0"/>
          </p:cNvCxnSpPr>
          <p:nvPr/>
        </p:nvCxnSpPr>
        <p:spPr>
          <a:xfrm rot="5400000">
            <a:off x="4347475" y="-1509000"/>
            <a:ext cx="151500" cy="5700000"/>
          </a:xfrm>
          <a:prstGeom prst="bentConnector3">
            <a:avLst>
              <a:gd fmla="val -157178" name="adj1"/>
            </a:avLst>
          </a:prstGeom>
          <a:noFill/>
          <a:ln cap="flat" cmpd="sng" w="9525">
            <a:solidFill>
              <a:schemeClr val="dk2"/>
            </a:solidFill>
            <a:prstDash val="solid"/>
            <a:round/>
            <a:headEnd len="med" w="med" type="stealth"/>
            <a:tailEnd len="med" w="med" type="stealth"/>
          </a:ln>
        </p:spPr>
      </p:cxnSp>
      <p:cxnSp>
        <p:nvCxnSpPr>
          <p:cNvPr id="376" name="Google Shape;376;p48"/>
          <p:cNvCxnSpPr>
            <a:stCxn id="375" idx="3"/>
            <a:endCxn id="370" idx="1"/>
          </p:cNvCxnSpPr>
          <p:nvPr/>
        </p:nvCxnSpPr>
        <p:spPr>
          <a:xfrm>
            <a:off x="2888150" y="2037750"/>
            <a:ext cx="726900" cy="600"/>
          </a:xfrm>
          <a:prstGeom prst="bentConnector3">
            <a:avLst>
              <a:gd fmla="val 49997" name="adj1"/>
            </a:avLst>
          </a:prstGeom>
          <a:noFill/>
          <a:ln cap="flat" cmpd="sng" w="9525">
            <a:solidFill>
              <a:schemeClr val="dk2"/>
            </a:solidFill>
            <a:prstDash val="solid"/>
            <a:round/>
            <a:headEnd len="med" w="med" type="none"/>
            <a:tailEnd len="med" w="med" type="triangle"/>
          </a:ln>
        </p:spPr>
      </p:cxnSp>
      <p:sp>
        <p:nvSpPr>
          <p:cNvPr id="377" name="Google Shape;377;p48"/>
          <p:cNvSpPr/>
          <p:nvPr/>
        </p:nvSpPr>
        <p:spPr>
          <a:xfrm>
            <a:off x="5440613" y="2901675"/>
            <a:ext cx="761100" cy="696900"/>
          </a:xfrm>
          <a:prstGeom prst="smileyFace">
            <a:avLst>
              <a:gd fmla="val 4653"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8"/>
          <p:cNvSpPr txBox="1"/>
          <p:nvPr/>
        </p:nvSpPr>
        <p:spPr>
          <a:xfrm>
            <a:off x="5484700" y="3520425"/>
            <a:ext cx="770100" cy="23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USER</a:t>
            </a:r>
            <a:endParaRPr/>
          </a:p>
        </p:txBody>
      </p:sp>
      <p:cxnSp>
        <p:nvCxnSpPr>
          <p:cNvPr id="379" name="Google Shape;379;p48"/>
          <p:cNvCxnSpPr>
            <a:stCxn id="370" idx="2"/>
            <a:endCxn id="377" idx="2"/>
          </p:cNvCxnSpPr>
          <p:nvPr/>
        </p:nvCxnSpPr>
        <p:spPr>
          <a:xfrm flipH="1" rot="-5400000">
            <a:off x="4699800" y="2509350"/>
            <a:ext cx="439800" cy="1041600"/>
          </a:xfrm>
          <a:prstGeom prst="bentConnector2">
            <a:avLst/>
          </a:prstGeom>
          <a:noFill/>
          <a:ln cap="flat" cmpd="sng" w="28575">
            <a:solidFill>
              <a:schemeClr val="dk2"/>
            </a:solidFill>
            <a:prstDash val="solid"/>
            <a:round/>
            <a:headEnd len="med" w="med" type="none"/>
            <a:tailEnd len="med" w="med" type="stealth"/>
          </a:ln>
        </p:spPr>
      </p:cxnSp>
      <p:cxnSp>
        <p:nvCxnSpPr>
          <p:cNvPr id="380" name="Google Shape;380;p48"/>
          <p:cNvCxnSpPr>
            <a:stCxn id="377" idx="6"/>
            <a:endCxn id="371" idx="2"/>
          </p:cNvCxnSpPr>
          <p:nvPr/>
        </p:nvCxnSpPr>
        <p:spPr>
          <a:xfrm flipH="1" rot="10800000">
            <a:off x="6201713" y="2732325"/>
            <a:ext cx="1071600" cy="517800"/>
          </a:xfrm>
          <a:prstGeom prst="bentConnector2">
            <a:avLst/>
          </a:prstGeom>
          <a:noFill/>
          <a:ln cap="flat" cmpd="sng" w="28575">
            <a:solidFill>
              <a:schemeClr val="dk2"/>
            </a:solidFill>
            <a:prstDash val="solid"/>
            <a:round/>
            <a:headEnd len="med" w="med" type="none"/>
            <a:tailEnd len="med" w="med" type="stealth"/>
          </a:ln>
        </p:spPr>
      </p:cxnSp>
      <p:cxnSp>
        <p:nvCxnSpPr>
          <p:cNvPr id="381" name="Google Shape;381;p48"/>
          <p:cNvCxnSpPr>
            <a:stCxn id="370" idx="0"/>
            <a:endCxn id="375" idx="0"/>
          </p:cNvCxnSpPr>
          <p:nvPr/>
        </p:nvCxnSpPr>
        <p:spPr>
          <a:xfrm rot="5400000">
            <a:off x="2910300" y="-71850"/>
            <a:ext cx="151500" cy="2825700"/>
          </a:xfrm>
          <a:prstGeom prst="bentConnector3">
            <a:avLst>
              <a:gd fmla="val -157178" name="adj1"/>
            </a:avLst>
          </a:prstGeom>
          <a:noFill/>
          <a:ln cap="flat" cmpd="sng" w="9525">
            <a:solidFill>
              <a:schemeClr val="dk2"/>
            </a:solidFill>
            <a:prstDash val="solid"/>
            <a:round/>
            <a:headEnd len="med" w="med" type="stealth"/>
            <a:tailEnd len="med" w="med" type="stealth"/>
          </a:ln>
        </p:spPr>
      </p:cxnSp>
      <p:sp>
        <p:nvSpPr>
          <p:cNvPr id="382" name="Google Shape;382;p48"/>
          <p:cNvSpPr txBox="1"/>
          <p:nvPr/>
        </p:nvSpPr>
        <p:spPr>
          <a:xfrm>
            <a:off x="4398900" y="3250050"/>
            <a:ext cx="8526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SEES:</a:t>
            </a:r>
            <a:endParaRPr b="1"/>
          </a:p>
          <a:p>
            <a:pPr indent="0" lvl="0" marL="0" rtl="0" algn="l">
              <a:spcBef>
                <a:spcPts val="0"/>
              </a:spcBef>
              <a:spcAft>
                <a:spcPts val="0"/>
              </a:spcAft>
              <a:buNone/>
            </a:pPr>
            <a:r>
              <a:rPr i="1" lang="en">
                <a:latin typeface="Courier New"/>
                <a:ea typeface="Courier New"/>
                <a:cs typeface="Courier New"/>
                <a:sym typeface="Courier New"/>
              </a:rPr>
              <a:t>button</a:t>
            </a:r>
            <a:endParaRPr i="1">
              <a:latin typeface="Courier New"/>
              <a:ea typeface="Courier New"/>
              <a:cs typeface="Courier New"/>
              <a:sym typeface="Courier New"/>
            </a:endParaRPr>
          </a:p>
        </p:txBody>
      </p:sp>
      <p:sp>
        <p:nvSpPr>
          <p:cNvPr id="383" name="Google Shape;383;p48"/>
          <p:cNvSpPr txBox="1"/>
          <p:nvPr/>
        </p:nvSpPr>
        <p:spPr>
          <a:xfrm>
            <a:off x="6753625" y="3250200"/>
            <a:ext cx="1617300" cy="7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USES:</a:t>
            </a:r>
            <a:endParaRPr b="1"/>
          </a:p>
          <a:p>
            <a:pPr indent="0" lvl="0" marL="0" rtl="0" algn="l">
              <a:spcBef>
                <a:spcPts val="0"/>
              </a:spcBef>
              <a:spcAft>
                <a:spcPts val="0"/>
              </a:spcAft>
              <a:buNone/>
            </a:pPr>
            <a:r>
              <a:rPr i="1" lang="en">
                <a:latin typeface="Courier New"/>
                <a:ea typeface="Courier New"/>
                <a:cs typeface="Courier New"/>
                <a:sym typeface="Courier New"/>
              </a:rPr>
              <a:t>helloWorld()</a:t>
            </a:r>
            <a:endParaRPr i="1">
              <a:latin typeface="Courier New"/>
              <a:ea typeface="Courier New"/>
              <a:cs typeface="Courier New"/>
              <a:sym typeface="Courier New"/>
            </a:endParaRPr>
          </a:p>
          <a:p>
            <a:pPr indent="0" lvl="0" marL="0" rtl="0" algn="l">
              <a:spcBef>
                <a:spcPts val="0"/>
              </a:spcBef>
              <a:spcAft>
                <a:spcPts val="0"/>
              </a:spcAft>
              <a:buNone/>
            </a:pPr>
            <a:r>
              <a:rPr i="1" lang="en">
                <a:latin typeface="Courier New"/>
                <a:ea typeface="Courier New"/>
                <a:cs typeface="Courier New"/>
                <a:sym typeface="Courier New"/>
              </a:rPr>
              <a:t>function</a:t>
            </a:r>
            <a:endParaRPr i="1">
              <a:latin typeface="Courier New"/>
              <a:ea typeface="Courier New"/>
              <a:cs typeface="Courier New"/>
              <a:sym typeface="Courier New"/>
            </a:endParaRPr>
          </a:p>
        </p:txBody>
      </p:sp>
      <p:sp>
        <p:nvSpPr>
          <p:cNvPr id="375" name="Google Shape;375;p48"/>
          <p:cNvSpPr txBox="1"/>
          <p:nvPr/>
        </p:nvSpPr>
        <p:spPr>
          <a:xfrm>
            <a:off x="258350" y="1416750"/>
            <a:ext cx="2629800" cy="1242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APP FOLDER</a:t>
            </a:r>
            <a:endParaRPr b="1" sz="1800"/>
          </a:p>
          <a:p>
            <a:pPr indent="0" lvl="0" marL="0" rtl="0" algn="ctr">
              <a:spcBef>
                <a:spcPts val="0"/>
              </a:spcBef>
              <a:spcAft>
                <a:spcPts val="0"/>
              </a:spcAft>
              <a:buNone/>
            </a:pPr>
            <a:r>
              <a:rPr lang="en">
                <a:latin typeface="Courier New"/>
                <a:ea typeface="Courier New"/>
                <a:cs typeface="Courier New"/>
                <a:sym typeface="Courier New"/>
              </a:rPr>
              <a:t>app.module.ts</a:t>
            </a:r>
            <a:endParaRPr>
              <a:latin typeface="Courier New"/>
              <a:ea typeface="Courier New"/>
              <a:cs typeface="Courier New"/>
              <a:sym typeface="Courier New"/>
            </a:endParaRPr>
          </a:p>
          <a:p>
            <a:pPr indent="0" lvl="0" marL="0" rtl="0" algn="ctr">
              <a:spcBef>
                <a:spcPts val="0"/>
              </a:spcBef>
              <a:spcAft>
                <a:spcPts val="0"/>
              </a:spcAft>
              <a:buNone/>
            </a:pPr>
            <a:r>
              <a:rPr lang="en">
                <a:latin typeface="Courier New"/>
                <a:ea typeface="Courier New"/>
                <a:cs typeface="Courier New"/>
                <a:sym typeface="Courier New"/>
              </a:rPr>
              <a:t>app.component.ts</a:t>
            </a:r>
            <a:endParaRPr>
              <a:latin typeface="Courier New"/>
              <a:ea typeface="Courier New"/>
              <a:cs typeface="Courier New"/>
              <a:sym typeface="Courier New"/>
            </a:endParaRPr>
          </a:p>
          <a:p>
            <a:pPr indent="0" lvl="0" marL="0" rtl="0" algn="ctr">
              <a:spcBef>
                <a:spcPts val="0"/>
              </a:spcBef>
              <a:spcAft>
                <a:spcPts val="0"/>
              </a:spcAft>
              <a:buNone/>
            </a:pPr>
            <a:r>
              <a:rPr b="1" lang="en">
                <a:latin typeface="Roboto"/>
                <a:ea typeface="Roboto"/>
                <a:cs typeface="Roboto"/>
                <a:sym typeface="Roboto"/>
              </a:rPr>
              <a:t>Whatever we do, this 2 files VIP</a:t>
            </a:r>
            <a:endParaRPr b="1">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49"/>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HTML</a:t>
            </a:r>
            <a:endParaRPr/>
          </a:p>
        </p:txBody>
      </p:sp>
      <p:sp>
        <p:nvSpPr>
          <p:cNvPr id="389" name="Google Shape;389;p49"/>
          <p:cNvSpPr txBox="1"/>
          <p:nvPr/>
        </p:nvSpPr>
        <p:spPr>
          <a:xfrm>
            <a:off x="284750" y="809800"/>
            <a:ext cx="7483800" cy="4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-Hyper Text Mark Up Language (HTML)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-Used to display the interface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-Write in tags, </a:t>
            </a:r>
            <a:endParaRPr/>
          </a:p>
          <a:p>
            <a:pPr indent="457200" lvl="0" marL="0" rtl="0" algn="l">
              <a:spcBef>
                <a:spcPts val="0"/>
              </a:spcBef>
              <a:spcAft>
                <a:spcPts val="0"/>
              </a:spcAft>
              <a:buNone/>
            </a:pPr>
            <a:r>
              <a:rPr lang="en"/>
              <a:t>-Example- </a:t>
            </a:r>
            <a:r>
              <a:rPr lang="en">
                <a:latin typeface="Courier New"/>
                <a:ea typeface="Courier New"/>
                <a:cs typeface="Courier New"/>
                <a:sym typeface="Courier New"/>
              </a:rPr>
              <a:t>&lt;strong&gt;Hello&lt;/strong&gt;</a:t>
            </a:r>
            <a:r>
              <a:rPr lang="en"/>
              <a:t> → </a:t>
            </a:r>
            <a:r>
              <a:rPr b="1" lang="en"/>
              <a:t>Hello</a:t>
            </a:r>
            <a:endParaRPr b="1"/>
          </a:p>
          <a:p>
            <a:pPr indent="0" lvl="0" marL="0" rtl="0" algn="l">
              <a:spcBef>
                <a:spcPts val="0"/>
              </a:spcBef>
              <a:spcAft>
                <a:spcPts val="0"/>
              </a:spcAft>
              <a:buNone/>
            </a:pPr>
            <a:r>
              <a:t/>
            </a:r>
            <a:endParaRPr b="1"/>
          </a:p>
          <a:p>
            <a:pPr indent="0" lvl="0" marL="0" rtl="0" algn="l">
              <a:spcBef>
                <a:spcPts val="0"/>
              </a:spcBef>
              <a:spcAft>
                <a:spcPts val="0"/>
              </a:spcAft>
              <a:buNone/>
            </a:pPr>
            <a:r>
              <a:rPr lang="en"/>
              <a:t>-Ionic has its own built in tags</a:t>
            </a:r>
            <a:endParaRPr/>
          </a:p>
          <a:p>
            <a:pPr indent="0" lvl="0" marL="0" rtl="0" algn="l">
              <a:spcBef>
                <a:spcPts val="0"/>
              </a:spcBef>
              <a:spcAft>
                <a:spcPts val="0"/>
              </a:spcAft>
              <a:buNone/>
            </a:pPr>
            <a:r>
              <a:rPr lang="en">
                <a:latin typeface="Courier New"/>
                <a:ea typeface="Courier New"/>
                <a:cs typeface="Courier New"/>
                <a:sym typeface="Courier New"/>
              </a:rPr>
              <a:t>&lt;ion-list&gt;&lt;/ion-list&gt;</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rPr lang="en">
                <a:latin typeface="Courier New"/>
                <a:ea typeface="Courier New"/>
                <a:cs typeface="Courier New"/>
                <a:sym typeface="Courier New"/>
              </a:rPr>
              <a:t>&lt;ion-item&gt;&lt;/ion-item&gt;</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rPr lang="en">
                <a:latin typeface="Courier New"/>
                <a:ea typeface="Courier New"/>
                <a:cs typeface="Courier New"/>
                <a:sym typeface="Courier New"/>
              </a:rPr>
              <a:t>&lt;ion-grid&gt;&lt;/ion-grid&gt;</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a:p>
            <a:pPr indent="0" lvl="0" marL="0" rtl="0" algn="l">
              <a:spcBef>
                <a:spcPts val="0"/>
              </a:spcBef>
              <a:spcAft>
                <a:spcPts val="0"/>
              </a:spcAft>
              <a:buNone/>
            </a:pPr>
            <a:r>
              <a:rPr lang="en">
                <a:latin typeface="Roboto"/>
                <a:ea typeface="Roboto"/>
                <a:cs typeface="Roboto"/>
                <a:sym typeface="Roboto"/>
              </a:rPr>
              <a:t>-HTML in Ionic is “AngularJS Flavoured”</a:t>
            </a:r>
            <a:endParaRPr>
              <a:latin typeface="Roboto"/>
              <a:ea typeface="Roboto"/>
              <a:cs typeface="Roboto"/>
              <a:sym typeface="Roboto"/>
            </a:endParaRPr>
          </a:p>
          <a:p>
            <a:pPr indent="457200" lvl="0" marL="0" rtl="0" algn="l">
              <a:spcBef>
                <a:spcPts val="0"/>
              </a:spcBef>
              <a:spcAft>
                <a:spcPts val="0"/>
              </a:spcAft>
              <a:buNone/>
            </a:pPr>
            <a:r>
              <a:rPr lang="en">
                <a:latin typeface="Roboto"/>
                <a:ea typeface="Roboto"/>
                <a:cs typeface="Roboto"/>
                <a:sym typeface="Roboto"/>
              </a:rPr>
              <a:t>-Have to use Angular Syntax for data and clicks</a:t>
            </a:r>
            <a:endParaRPr>
              <a:latin typeface="Roboto"/>
              <a:ea typeface="Roboto"/>
              <a:cs typeface="Roboto"/>
              <a:sym typeface="Roboto"/>
            </a:endParaRPr>
          </a:p>
          <a:p>
            <a:pPr indent="457200" lvl="0" marL="0" rtl="0" algn="l">
              <a:spcBef>
                <a:spcPts val="0"/>
              </a:spcBef>
              <a:spcAft>
                <a:spcPts val="0"/>
              </a:spcAft>
              <a:buNone/>
            </a:pPr>
            <a:r>
              <a:rPr lang="en">
                <a:latin typeface="Roboto"/>
                <a:ea typeface="Roboto"/>
                <a:cs typeface="Roboto"/>
                <a:sym typeface="Roboto"/>
              </a:rPr>
              <a:t>-Example- (click), *ngFor etc</a:t>
            </a:r>
            <a:endParaRPr>
              <a:latin typeface="Roboto"/>
              <a:ea typeface="Roboto"/>
              <a:cs typeface="Roboto"/>
              <a:sym typeface="Roboto"/>
            </a:endParaRPr>
          </a:p>
        </p:txBody>
      </p:sp>
      <p:pic>
        <p:nvPicPr>
          <p:cNvPr id="390" name="Google Shape;390;p49"/>
          <p:cNvPicPr preferRelativeResize="0"/>
          <p:nvPr/>
        </p:nvPicPr>
        <p:blipFill rotWithShape="1">
          <a:blip r:embed="rId3">
            <a:alphaModFix/>
          </a:blip>
          <a:srcRect b="0" l="0" r="75970" t="0"/>
          <a:stretch/>
        </p:blipFill>
        <p:spPr>
          <a:xfrm>
            <a:off x="6214200" y="1737075"/>
            <a:ext cx="1554351" cy="22122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5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CSS or SCSS</a:t>
            </a:r>
            <a:endParaRPr/>
          </a:p>
        </p:txBody>
      </p:sp>
      <p:sp>
        <p:nvSpPr>
          <p:cNvPr id="396" name="Google Shape;396;p50"/>
          <p:cNvSpPr txBox="1"/>
          <p:nvPr/>
        </p:nvSpPr>
        <p:spPr>
          <a:xfrm>
            <a:off x="275850" y="818700"/>
            <a:ext cx="4761000" cy="42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-Cascading Style Sheets (CSS)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-Used for styling, very straightforward</a:t>
            </a:r>
            <a:endParaRPr b="1" sz="1800"/>
          </a:p>
          <a:p>
            <a:pPr indent="0" lvl="0" marL="0" rtl="0" algn="l">
              <a:spcBef>
                <a:spcPts val="0"/>
              </a:spcBef>
              <a:spcAft>
                <a:spcPts val="0"/>
              </a:spcAft>
              <a:buNone/>
            </a:pPr>
            <a:r>
              <a:t/>
            </a:r>
            <a:endParaRPr b="1" sz="1800"/>
          </a:p>
          <a:p>
            <a:pPr indent="0" lvl="0" marL="0" rtl="0" algn="l">
              <a:spcBef>
                <a:spcPts val="0"/>
              </a:spcBef>
              <a:spcAft>
                <a:spcPts val="0"/>
              </a:spcAft>
              <a:buNone/>
            </a:pPr>
            <a:r>
              <a:rPr lang="en" sz="1800"/>
              <a:t>-Each generated Ionic page comes with built in own CSS</a:t>
            </a:r>
            <a:endParaRPr sz="1800"/>
          </a:p>
          <a:p>
            <a:pPr indent="0" lvl="0" marL="0" rtl="0" algn="l">
              <a:spcBef>
                <a:spcPts val="0"/>
              </a:spcBef>
              <a:spcAft>
                <a:spcPts val="0"/>
              </a:spcAft>
              <a:buNone/>
            </a:pPr>
            <a:r>
              <a:t/>
            </a:r>
            <a:endParaRPr sz="1800">
              <a:latin typeface="Courier New"/>
              <a:ea typeface="Courier New"/>
              <a:cs typeface="Courier New"/>
              <a:sym typeface="Courier New"/>
            </a:endParaRPr>
          </a:p>
          <a:p>
            <a:pPr indent="0" lvl="0" marL="0" rtl="0" algn="l">
              <a:spcBef>
                <a:spcPts val="0"/>
              </a:spcBef>
              <a:spcAft>
                <a:spcPts val="0"/>
              </a:spcAft>
              <a:buNone/>
            </a:pPr>
            <a:r>
              <a:rPr lang="en" sz="1800">
                <a:latin typeface="Roboto"/>
                <a:ea typeface="Roboto"/>
                <a:cs typeface="Roboto"/>
                <a:sym typeface="Roboto"/>
              </a:rPr>
              <a:t>-Can assist in ‘theming’ the app</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rPr lang="en" sz="1800">
                <a:latin typeface="Roboto"/>
                <a:ea typeface="Roboto"/>
                <a:cs typeface="Roboto"/>
                <a:sym typeface="Roboto"/>
              </a:rPr>
              <a:t>-Ionic has standard built in colours</a:t>
            </a:r>
            <a:endParaRPr sz="1800">
              <a:latin typeface="Roboto"/>
              <a:ea typeface="Roboto"/>
              <a:cs typeface="Roboto"/>
              <a:sym typeface="Roboto"/>
            </a:endParaRPr>
          </a:p>
          <a:p>
            <a:pPr indent="457200" lvl="0" marL="0" rtl="0" algn="l">
              <a:spcBef>
                <a:spcPts val="0"/>
              </a:spcBef>
              <a:spcAft>
                <a:spcPts val="0"/>
              </a:spcAft>
              <a:buNone/>
            </a:pPr>
            <a:r>
              <a:rPr lang="en" sz="1800">
                <a:latin typeface="Roboto"/>
                <a:ea typeface="Roboto"/>
                <a:cs typeface="Roboto"/>
                <a:sym typeface="Roboto"/>
              </a:rPr>
              <a:t>-</a:t>
            </a:r>
            <a:r>
              <a:rPr lang="en" sz="1600">
                <a:latin typeface="Roboto"/>
                <a:ea typeface="Roboto"/>
                <a:cs typeface="Roboto"/>
                <a:sym typeface="Roboto"/>
              </a:rPr>
              <a:t>Primary, Secondary, Danger, Light &amp; Dark</a:t>
            </a:r>
            <a:endParaRPr sz="1600">
              <a:latin typeface="Roboto"/>
              <a:ea typeface="Roboto"/>
              <a:cs typeface="Roboto"/>
              <a:sym typeface="Roboto"/>
            </a:endParaRPr>
          </a:p>
        </p:txBody>
      </p:sp>
      <p:sp>
        <p:nvSpPr>
          <p:cNvPr id="397" name="Google Shape;397;p50"/>
          <p:cNvSpPr txBox="1"/>
          <p:nvPr/>
        </p:nvSpPr>
        <p:spPr>
          <a:xfrm>
            <a:off x="5925550" y="4022250"/>
            <a:ext cx="28833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Built in colours that can be added/edited</a:t>
            </a:r>
            <a:endParaRPr/>
          </a:p>
        </p:txBody>
      </p:sp>
      <p:pic>
        <p:nvPicPr>
          <p:cNvPr id="398" name="Google Shape;398;p50"/>
          <p:cNvPicPr preferRelativeResize="0"/>
          <p:nvPr/>
        </p:nvPicPr>
        <p:blipFill rotWithShape="1">
          <a:blip r:embed="rId3">
            <a:alphaModFix/>
          </a:blip>
          <a:srcRect b="0" l="23342" r="54273" t="0"/>
          <a:stretch/>
        </p:blipFill>
        <p:spPr>
          <a:xfrm>
            <a:off x="4675062" y="2330925"/>
            <a:ext cx="1250489" cy="1910525"/>
          </a:xfrm>
          <a:prstGeom prst="rect">
            <a:avLst/>
          </a:prstGeom>
          <a:noFill/>
          <a:ln>
            <a:noFill/>
          </a:ln>
        </p:spPr>
      </p:pic>
      <p:pic>
        <p:nvPicPr>
          <p:cNvPr id="399" name="Google Shape;399;p50"/>
          <p:cNvPicPr preferRelativeResize="0"/>
          <p:nvPr/>
        </p:nvPicPr>
        <p:blipFill>
          <a:blip r:embed="rId4">
            <a:alphaModFix/>
          </a:blip>
          <a:stretch>
            <a:fillRect/>
          </a:stretch>
        </p:blipFill>
        <p:spPr>
          <a:xfrm>
            <a:off x="5910375" y="1291461"/>
            <a:ext cx="3233624" cy="25605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p5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TypeScript</a:t>
            </a:r>
            <a:endParaRPr/>
          </a:p>
        </p:txBody>
      </p:sp>
      <p:sp>
        <p:nvSpPr>
          <p:cNvPr id="405" name="Google Shape;405;p51"/>
          <p:cNvSpPr txBox="1"/>
          <p:nvPr/>
        </p:nvSpPr>
        <p:spPr>
          <a:xfrm>
            <a:off x="302550" y="845400"/>
            <a:ext cx="4761000" cy="42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 subset of Javascript</a:t>
            </a:r>
            <a:endParaRPr sz="1800"/>
          </a:p>
          <a:p>
            <a:pPr indent="0" lvl="0" marL="0" rtl="0" algn="l">
              <a:spcBef>
                <a:spcPts val="0"/>
              </a:spcBef>
              <a:spcAft>
                <a:spcPts val="0"/>
              </a:spcAft>
              <a:buNone/>
            </a:pPr>
            <a:r>
              <a:rPr lang="en" sz="1800"/>
              <a:t>	-Part of ECMA6 standard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-The ‘brains’ behind your app</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-Used for processing &amp; handling data</a:t>
            </a:r>
            <a:endParaRPr sz="1800"/>
          </a:p>
          <a:p>
            <a:pPr indent="0" lvl="0" marL="0" rtl="0" algn="l">
              <a:spcBef>
                <a:spcPts val="0"/>
              </a:spcBef>
              <a:spcAft>
                <a:spcPts val="0"/>
              </a:spcAft>
              <a:buNone/>
            </a:pPr>
            <a:r>
              <a:rPr lang="en" sz="1800"/>
              <a:t>	Example- calculation, accessing DB etc</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-Ionic has standard built in to its TS:</a:t>
            </a:r>
            <a:endParaRPr sz="1800"/>
          </a:p>
          <a:p>
            <a:pPr indent="457200" lvl="0" marL="0" rtl="0" algn="l">
              <a:spcBef>
                <a:spcPts val="0"/>
              </a:spcBef>
              <a:spcAft>
                <a:spcPts val="0"/>
              </a:spcAft>
              <a:buNone/>
            </a:pPr>
            <a:r>
              <a:rPr lang="en" sz="1800"/>
              <a:t>NavController, ModalController etc</a:t>
            </a:r>
            <a:endParaRPr sz="1800"/>
          </a:p>
          <a:p>
            <a:pPr indent="45720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1" lang="en" sz="2400"/>
              <a:t>VARIABLES NEXT SLIDE</a:t>
            </a:r>
            <a:endParaRPr b="1" sz="2400"/>
          </a:p>
        </p:txBody>
      </p:sp>
      <p:pic>
        <p:nvPicPr>
          <p:cNvPr id="406" name="Google Shape;406;p51"/>
          <p:cNvPicPr preferRelativeResize="0"/>
          <p:nvPr/>
        </p:nvPicPr>
        <p:blipFill rotWithShape="1">
          <a:blip r:embed="rId3">
            <a:alphaModFix/>
          </a:blip>
          <a:srcRect b="0" l="70721" r="0" t="0"/>
          <a:stretch/>
        </p:blipFill>
        <p:spPr>
          <a:xfrm>
            <a:off x="6022975" y="1465625"/>
            <a:ext cx="1893900" cy="22122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5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TypeScript</a:t>
            </a:r>
            <a:endParaRPr/>
          </a:p>
        </p:txBody>
      </p:sp>
      <p:sp>
        <p:nvSpPr>
          <p:cNvPr id="412" name="Google Shape;412;p52"/>
          <p:cNvSpPr txBox="1"/>
          <p:nvPr/>
        </p:nvSpPr>
        <p:spPr>
          <a:xfrm>
            <a:off x="293650" y="1408800"/>
            <a:ext cx="5027100" cy="3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What is a </a:t>
            </a:r>
            <a:r>
              <a:rPr b="1" lang="en" sz="2400"/>
              <a:t>variable</a:t>
            </a:r>
            <a:r>
              <a:rPr lang="en" sz="2400"/>
              <a:t>?</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A </a:t>
            </a:r>
            <a:r>
              <a:rPr b="1" lang="en" sz="2400"/>
              <a:t>variable</a:t>
            </a:r>
            <a:r>
              <a:rPr lang="en" sz="2400"/>
              <a:t>, by definition, is “a named space in the memory” that stores values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In other words, it acts as a container for values in a program</a:t>
            </a:r>
            <a:endParaRPr sz="2400"/>
          </a:p>
        </p:txBody>
      </p:sp>
      <p:sp>
        <p:nvSpPr>
          <p:cNvPr id="413" name="Google Shape;413;p52"/>
          <p:cNvSpPr txBox="1"/>
          <p:nvPr/>
        </p:nvSpPr>
        <p:spPr>
          <a:xfrm>
            <a:off x="5810250" y="894375"/>
            <a:ext cx="3114600" cy="4116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r">
              <a:spcBef>
                <a:spcPts val="0"/>
              </a:spcBef>
              <a:spcAft>
                <a:spcPts val="0"/>
              </a:spcAft>
              <a:buNone/>
            </a:pPr>
            <a:r>
              <a:rPr b="1" lang="en" sz="1800"/>
              <a:t>Data types:</a:t>
            </a:r>
            <a:endParaRPr b="1" sz="1800"/>
          </a:p>
          <a:p>
            <a:pPr indent="0" lvl="0" marL="0" rtl="0" algn="r">
              <a:spcBef>
                <a:spcPts val="0"/>
              </a:spcBef>
              <a:spcAft>
                <a:spcPts val="0"/>
              </a:spcAft>
              <a:buNone/>
            </a:pPr>
            <a:r>
              <a:t/>
            </a:r>
            <a:endParaRPr sz="1800"/>
          </a:p>
          <a:p>
            <a:pPr indent="0" lvl="0" marL="0" rtl="0" algn="r">
              <a:spcBef>
                <a:spcPts val="0"/>
              </a:spcBef>
              <a:spcAft>
                <a:spcPts val="0"/>
              </a:spcAft>
              <a:buNone/>
            </a:pPr>
            <a:r>
              <a:rPr b="1" lang="en" sz="1800"/>
              <a:t>Var</a:t>
            </a:r>
            <a:endParaRPr b="1" sz="1800"/>
          </a:p>
          <a:p>
            <a:pPr indent="0" lvl="0" marL="0" rtl="0" algn="r">
              <a:spcBef>
                <a:spcPts val="0"/>
              </a:spcBef>
              <a:spcAft>
                <a:spcPts val="0"/>
              </a:spcAft>
              <a:buNone/>
            </a:pPr>
            <a:r>
              <a:rPr lang="en" sz="1800"/>
              <a:t>can be numbers or words</a:t>
            </a:r>
            <a:endParaRPr sz="1800"/>
          </a:p>
          <a:p>
            <a:pPr indent="0" lvl="0" marL="0" rtl="0" algn="r">
              <a:spcBef>
                <a:spcPts val="0"/>
              </a:spcBef>
              <a:spcAft>
                <a:spcPts val="0"/>
              </a:spcAft>
              <a:buNone/>
            </a:pPr>
            <a:r>
              <a:t/>
            </a:r>
            <a:endParaRPr sz="1800"/>
          </a:p>
          <a:p>
            <a:pPr indent="0" lvl="0" marL="0" rtl="0" algn="r">
              <a:spcBef>
                <a:spcPts val="0"/>
              </a:spcBef>
              <a:spcAft>
                <a:spcPts val="0"/>
              </a:spcAft>
              <a:buNone/>
            </a:pPr>
            <a:r>
              <a:rPr b="1" lang="en" sz="1800"/>
              <a:t>String</a:t>
            </a:r>
            <a:r>
              <a:rPr lang="en" sz="1800"/>
              <a:t> </a:t>
            </a:r>
            <a:endParaRPr sz="1800"/>
          </a:p>
          <a:p>
            <a:pPr indent="0" lvl="0" marL="0" rtl="0" algn="r">
              <a:spcBef>
                <a:spcPts val="0"/>
              </a:spcBef>
              <a:spcAft>
                <a:spcPts val="0"/>
              </a:spcAft>
              <a:buNone/>
            </a:pPr>
            <a:r>
              <a:rPr lang="en" sz="1800"/>
              <a:t>can only be words</a:t>
            </a:r>
            <a:endParaRPr sz="1800"/>
          </a:p>
          <a:p>
            <a:pPr indent="0" lvl="0" marL="0" rtl="0" algn="r">
              <a:spcBef>
                <a:spcPts val="0"/>
              </a:spcBef>
              <a:spcAft>
                <a:spcPts val="0"/>
              </a:spcAft>
              <a:buNone/>
            </a:pPr>
            <a:r>
              <a:t/>
            </a:r>
            <a:endParaRPr sz="1800"/>
          </a:p>
          <a:p>
            <a:pPr indent="0" lvl="0" marL="0" rtl="0" algn="r">
              <a:spcBef>
                <a:spcPts val="0"/>
              </a:spcBef>
              <a:spcAft>
                <a:spcPts val="0"/>
              </a:spcAft>
              <a:buNone/>
            </a:pPr>
            <a:r>
              <a:rPr b="1" lang="en" sz="1800"/>
              <a:t>Objects</a:t>
            </a:r>
            <a:endParaRPr b="1" sz="1800"/>
          </a:p>
          <a:p>
            <a:pPr indent="0" lvl="0" marL="0" rtl="0" algn="r">
              <a:spcBef>
                <a:spcPts val="0"/>
              </a:spcBef>
              <a:spcAft>
                <a:spcPts val="0"/>
              </a:spcAft>
              <a:buNone/>
            </a:pPr>
            <a:r>
              <a:rPr lang="en" sz="1800"/>
              <a:t>{name: “Mickey”}</a:t>
            </a:r>
            <a:endParaRPr sz="1800"/>
          </a:p>
          <a:p>
            <a:pPr indent="0" lvl="0" marL="0" rtl="0" algn="r">
              <a:spcBef>
                <a:spcPts val="0"/>
              </a:spcBef>
              <a:spcAft>
                <a:spcPts val="0"/>
              </a:spcAft>
              <a:buNone/>
            </a:pPr>
            <a:r>
              <a:t/>
            </a:r>
            <a:endParaRPr sz="1800"/>
          </a:p>
          <a:p>
            <a:pPr indent="0" lvl="0" marL="0" rtl="0" algn="r">
              <a:spcBef>
                <a:spcPts val="0"/>
              </a:spcBef>
              <a:spcAft>
                <a:spcPts val="0"/>
              </a:spcAft>
              <a:buNone/>
            </a:pPr>
            <a:r>
              <a:rPr b="1" lang="en" sz="1800"/>
              <a:t>Array</a:t>
            </a:r>
            <a:endParaRPr b="1" sz="1800"/>
          </a:p>
          <a:p>
            <a:pPr indent="0" lvl="0" marL="0" rtl="0" algn="r">
              <a:spcBef>
                <a:spcPts val="0"/>
              </a:spcBef>
              <a:spcAft>
                <a:spcPts val="0"/>
              </a:spcAft>
              <a:buNone/>
            </a:pPr>
            <a:r>
              <a:rPr lang="en" sz="1800"/>
              <a:t>can be a collection of Var, Strings or Objects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graphicFrame>
        <p:nvGraphicFramePr>
          <p:cNvPr id="88" name="Google Shape;88;p17"/>
          <p:cNvGraphicFramePr/>
          <p:nvPr/>
        </p:nvGraphicFramePr>
        <p:xfrm>
          <a:off x="791963" y="67350"/>
          <a:ext cx="3000000" cy="3000000"/>
        </p:xfrm>
        <a:graphic>
          <a:graphicData uri="http://schemas.openxmlformats.org/drawingml/2006/table">
            <a:tbl>
              <a:tblPr>
                <a:noFill/>
                <a:tableStyleId>{3422832D-30C1-47AD-A0C8-7D8D20B72760}</a:tableStyleId>
              </a:tblPr>
              <a:tblGrid>
                <a:gridCol w="7822125"/>
              </a:tblGrid>
              <a:tr h="1017250">
                <a:tc>
                  <a:txBody>
                    <a:bodyPr/>
                    <a:lstStyle/>
                    <a:p>
                      <a:pPr indent="0" lvl="0" marL="0" rtl="0" algn="l">
                        <a:spcBef>
                          <a:spcPts val="0"/>
                        </a:spcBef>
                        <a:spcAft>
                          <a:spcPts val="0"/>
                        </a:spcAft>
                        <a:buNone/>
                      </a:pPr>
                      <a:r>
                        <a:rPr b="1" lang="en" sz="1800"/>
                        <a:t>DAY 2:</a:t>
                      </a:r>
                      <a:endParaRPr b="1" sz="1800"/>
                    </a:p>
                    <a:p>
                      <a:pPr indent="0" lvl="0" marL="0" rtl="0" algn="l">
                        <a:spcBef>
                          <a:spcPts val="0"/>
                        </a:spcBef>
                        <a:spcAft>
                          <a:spcPts val="0"/>
                        </a:spcAft>
                        <a:buNone/>
                      </a:pPr>
                      <a:r>
                        <a:rPr lang="en" sz="1800"/>
                        <a:t>Executing Functions in TypeScript Programming</a:t>
                      </a:r>
                      <a:endParaRPr sz="1800"/>
                    </a:p>
                    <a:p>
                      <a:pPr indent="0" lvl="0" marL="0" rtl="0" algn="l">
                        <a:spcBef>
                          <a:spcPts val="0"/>
                        </a:spcBef>
                        <a:spcAft>
                          <a:spcPts val="0"/>
                        </a:spcAft>
                        <a:buNone/>
                      </a:pPr>
                      <a:r>
                        <a:rPr lang="en" sz="1800"/>
                        <a:t>Navigation in Ionic</a:t>
                      </a:r>
                      <a:endParaRPr sz="1800"/>
                    </a:p>
                  </a:txBody>
                  <a:tcPr marT="63500" marB="63500" marR="63500" marL="63500"/>
                </a:tc>
              </a:tr>
              <a:tr h="1909550">
                <a:tc>
                  <a:txBody>
                    <a:bodyPr/>
                    <a:lstStyle/>
                    <a:p>
                      <a:pPr indent="0" lvl="0" marL="0" rtl="0" algn="l">
                        <a:spcBef>
                          <a:spcPts val="0"/>
                        </a:spcBef>
                        <a:spcAft>
                          <a:spcPts val="0"/>
                        </a:spcAft>
                        <a:buNone/>
                      </a:pPr>
                      <a:r>
                        <a:rPr b="1" lang="en" sz="1800"/>
                        <a:t>DAY 2:</a:t>
                      </a:r>
                      <a:endParaRPr b="1" sz="1800"/>
                    </a:p>
                    <a:p>
                      <a:pPr indent="0" lvl="0" marL="0" rtl="0" algn="l">
                        <a:spcBef>
                          <a:spcPts val="0"/>
                        </a:spcBef>
                        <a:spcAft>
                          <a:spcPts val="0"/>
                        </a:spcAft>
                        <a:buNone/>
                      </a:pPr>
                      <a:r>
                        <a:rPr lang="en" sz="1800"/>
                        <a:t>Using Angular Commands</a:t>
                      </a:r>
                      <a:endParaRPr sz="1800"/>
                    </a:p>
                    <a:p>
                      <a:pPr indent="-342900" lvl="0" marL="457200" rtl="0" algn="l">
                        <a:spcBef>
                          <a:spcPts val="0"/>
                        </a:spcBef>
                        <a:spcAft>
                          <a:spcPts val="0"/>
                        </a:spcAft>
                        <a:buSzPts val="1800"/>
                        <a:buChar char="●"/>
                      </a:pPr>
                      <a:r>
                        <a:rPr lang="en" sz="1800"/>
                        <a:t>Using For Loop and *ngFor</a:t>
                      </a:r>
                      <a:endParaRPr sz="1800"/>
                    </a:p>
                    <a:p>
                      <a:pPr indent="-342900" lvl="0" marL="457200" rtl="0" algn="l">
                        <a:spcBef>
                          <a:spcPts val="0"/>
                        </a:spcBef>
                        <a:spcAft>
                          <a:spcPts val="0"/>
                        </a:spcAft>
                        <a:buSzPts val="1800"/>
                        <a:buChar char="●"/>
                      </a:pPr>
                      <a:r>
                        <a:rPr lang="en" sz="1800"/>
                        <a:t>Using If Else and *ngIF</a:t>
                      </a:r>
                      <a:endParaRPr sz="1800"/>
                    </a:p>
                    <a:p>
                      <a:pPr indent="-342900" lvl="0" marL="457200" rtl="0" algn="l">
                        <a:spcBef>
                          <a:spcPts val="0"/>
                        </a:spcBef>
                        <a:spcAft>
                          <a:spcPts val="0"/>
                        </a:spcAft>
                        <a:buSzPts val="1800"/>
                        <a:buChar char="●"/>
                      </a:pPr>
                      <a:r>
                        <a:rPr lang="en" sz="1800"/>
                        <a:t>Using (click)</a:t>
                      </a:r>
                      <a:endParaRPr sz="1800"/>
                    </a:p>
                    <a:p>
                      <a:pPr indent="-342900" lvl="0" marL="457200" rtl="0" algn="l">
                        <a:spcBef>
                          <a:spcPts val="0"/>
                        </a:spcBef>
                        <a:spcAft>
                          <a:spcPts val="0"/>
                        </a:spcAft>
                        <a:buSzPts val="1800"/>
                        <a:buChar char="●"/>
                      </a:pPr>
                      <a:r>
                        <a:rPr lang="en" sz="1800"/>
                        <a:t>Using [(ngModel)]</a:t>
                      </a:r>
                      <a:endParaRPr sz="1800"/>
                    </a:p>
                    <a:p>
                      <a:pPr indent="0" lvl="0" marL="0" rtl="0" algn="l">
                        <a:spcBef>
                          <a:spcPts val="0"/>
                        </a:spcBef>
                        <a:spcAft>
                          <a:spcPts val="0"/>
                        </a:spcAft>
                        <a:buNone/>
                      </a:pPr>
                      <a:r>
                        <a:t/>
                      </a:r>
                      <a:endParaRPr b="1" sz="1800"/>
                    </a:p>
                  </a:txBody>
                  <a:tcPr marT="63500" marB="63500" marR="63500" marL="63500"/>
                </a:tc>
              </a:tr>
              <a:tr h="1040900">
                <a:tc>
                  <a:txBody>
                    <a:bodyPr/>
                    <a:lstStyle/>
                    <a:p>
                      <a:pPr indent="0" lvl="0" marL="0" rtl="0" algn="l">
                        <a:spcBef>
                          <a:spcPts val="0"/>
                        </a:spcBef>
                        <a:spcAft>
                          <a:spcPts val="0"/>
                        </a:spcAft>
                        <a:buNone/>
                      </a:pPr>
                      <a:r>
                        <a:rPr b="1" lang="en" sz="1800"/>
                        <a:t>DAY 2:</a:t>
                      </a:r>
                      <a:endParaRPr b="1" sz="1800"/>
                    </a:p>
                    <a:p>
                      <a:pPr indent="0" lvl="0" marL="0" rtl="0" algn="l">
                        <a:spcBef>
                          <a:spcPts val="0"/>
                        </a:spcBef>
                        <a:spcAft>
                          <a:spcPts val="0"/>
                        </a:spcAft>
                        <a:buNone/>
                      </a:pPr>
                      <a:r>
                        <a:rPr lang="en" sz="1800"/>
                        <a:t>Using Services, Components &amp; LocalStorage</a:t>
                      </a:r>
                      <a:endParaRPr sz="1800">
                        <a:latin typeface="Roboto"/>
                        <a:ea typeface="Roboto"/>
                        <a:cs typeface="Roboto"/>
                        <a:sym typeface="Roboto"/>
                      </a:endParaRPr>
                    </a:p>
                  </a:txBody>
                  <a:tcPr marT="63500" marB="63500" marR="63500" marL="63500"/>
                </a:tc>
              </a:tr>
              <a:tr h="717575">
                <a:tc>
                  <a:txBody>
                    <a:bodyPr/>
                    <a:lstStyle/>
                    <a:p>
                      <a:pPr indent="0" lvl="0" marL="0" rtl="0" algn="l">
                        <a:spcBef>
                          <a:spcPts val="0"/>
                        </a:spcBef>
                        <a:spcAft>
                          <a:spcPts val="0"/>
                        </a:spcAft>
                        <a:buNone/>
                      </a:pPr>
                      <a:r>
                        <a:rPr b="1" lang="en" sz="1800"/>
                        <a:t>DAY 2:</a:t>
                      </a:r>
                      <a:endParaRPr b="1" sz="1800"/>
                    </a:p>
                    <a:p>
                      <a:pPr indent="0" lvl="0" marL="0" rtl="0" algn="l">
                        <a:spcBef>
                          <a:spcPts val="0"/>
                        </a:spcBef>
                        <a:spcAft>
                          <a:spcPts val="0"/>
                        </a:spcAft>
                        <a:buNone/>
                      </a:pPr>
                      <a:r>
                        <a:rPr lang="en" sz="1800"/>
                        <a:t>Using Ionic Native Plugins &amp; Firebase</a:t>
                      </a:r>
                      <a:endParaRPr b="1" sz="1800"/>
                    </a:p>
                  </a:txBody>
                  <a:tcPr marT="63500" marB="63500" marR="63500" marL="63500"/>
                </a:tc>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53"/>
          <p:cNvSpPr txBox="1"/>
          <p:nvPr>
            <p:ph type="title"/>
          </p:nvPr>
        </p:nvSpPr>
        <p:spPr>
          <a:xfrm>
            <a:off x="490250" y="488250"/>
            <a:ext cx="8132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Let’s START BUILDING OUR FIRST APP...</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54"/>
          <p:cNvSpPr txBox="1"/>
          <p:nvPr>
            <p:ph type="title"/>
          </p:nvPr>
        </p:nvSpPr>
        <p:spPr>
          <a:xfrm>
            <a:off x="490250" y="488250"/>
            <a:ext cx="81327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Building a </a:t>
            </a:r>
            <a:endParaRPr/>
          </a:p>
          <a:p>
            <a:pPr indent="0" lvl="0" marL="0" rtl="0" algn="ctr">
              <a:spcBef>
                <a:spcPts val="0"/>
              </a:spcBef>
              <a:spcAft>
                <a:spcPts val="0"/>
              </a:spcAft>
              <a:buNone/>
            </a:pPr>
            <a:r>
              <a:rPr lang="en"/>
              <a:t>Hello World app</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7" name="Shape 427"/>
        <p:cNvGrpSpPr/>
        <p:nvPr/>
      </p:nvGrpSpPr>
      <p:grpSpPr>
        <a:xfrm>
          <a:off x="0" y="0"/>
          <a:ext cx="0" cy="0"/>
          <a:chOff x="0" y="0"/>
          <a:chExt cx="0" cy="0"/>
        </a:xfrm>
      </p:grpSpPr>
      <p:sp>
        <p:nvSpPr>
          <p:cNvPr id="428" name="Google Shape;428;p55"/>
          <p:cNvSpPr txBox="1"/>
          <p:nvPr>
            <p:ph idx="4294967295" type="body"/>
          </p:nvPr>
        </p:nvSpPr>
        <p:spPr>
          <a:xfrm>
            <a:off x="482850" y="1216650"/>
            <a:ext cx="81783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0" lvl="0" marL="0" rtl="0" algn="l">
              <a:spcBef>
                <a:spcPts val="1600"/>
              </a:spcBef>
              <a:spcAft>
                <a:spcPts val="0"/>
              </a:spcAft>
              <a:buNone/>
            </a:pPr>
            <a:r>
              <a:rPr lang="en" sz="3600"/>
              <a:t>1</a:t>
            </a:r>
            <a:r>
              <a:rPr lang="en" sz="3600"/>
              <a:t>. Start a project</a:t>
            </a:r>
            <a:endParaRPr sz="3600"/>
          </a:p>
          <a:p>
            <a:pPr indent="0" lvl="0" marL="0" rtl="0" algn="l">
              <a:spcBef>
                <a:spcPts val="1600"/>
              </a:spcBef>
              <a:spcAft>
                <a:spcPts val="1600"/>
              </a:spcAft>
              <a:buNone/>
            </a:pPr>
            <a:r>
              <a:rPr lang="en" sz="3200">
                <a:latin typeface="Courier New"/>
                <a:ea typeface="Courier New"/>
                <a:cs typeface="Courier New"/>
                <a:sym typeface="Courier New"/>
              </a:rPr>
              <a:t>ionic start myFirstApp</a:t>
            </a:r>
            <a:endParaRPr sz="3200">
              <a:latin typeface="Courier New"/>
              <a:ea typeface="Courier New"/>
              <a:cs typeface="Courier New"/>
              <a:sym typeface="Courier New"/>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56"/>
          <p:cNvSpPr txBox="1"/>
          <p:nvPr>
            <p:ph idx="4294967295" type="body"/>
          </p:nvPr>
        </p:nvSpPr>
        <p:spPr>
          <a:xfrm>
            <a:off x="482850" y="1216650"/>
            <a:ext cx="81783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0" lvl="0" marL="0" rtl="0" algn="l">
              <a:spcBef>
                <a:spcPts val="1600"/>
              </a:spcBef>
              <a:spcAft>
                <a:spcPts val="0"/>
              </a:spcAft>
              <a:buNone/>
            </a:pPr>
            <a:r>
              <a:rPr lang="en" sz="3600"/>
              <a:t>2</a:t>
            </a:r>
            <a:r>
              <a:rPr lang="en" sz="3600"/>
              <a:t>. CD into Directory &amp; Run the project</a:t>
            </a:r>
            <a:endParaRPr sz="3600"/>
          </a:p>
          <a:p>
            <a:pPr indent="0" lvl="0" marL="0" rtl="0" algn="l">
              <a:spcBef>
                <a:spcPts val="1600"/>
              </a:spcBef>
              <a:spcAft>
                <a:spcPts val="1600"/>
              </a:spcAft>
              <a:buNone/>
            </a:pPr>
            <a:r>
              <a:rPr lang="en" sz="3200">
                <a:latin typeface="Courier New"/>
                <a:ea typeface="Courier New"/>
                <a:cs typeface="Courier New"/>
                <a:sym typeface="Courier New"/>
              </a:rPr>
              <a:t>ionic serve</a:t>
            </a:r>
            <a:endParaRPr sz="3200">
              <a:latin typeface="Courier New"/>
              <a:ea typeface="Courier New"/>
              <a:cs typeface="Courier New"/>
              <a:sym typeface="Courier New"/>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57"/>
          <p:cNvSpPr txBox="1"/>
          <p:nvPr>
            <p:ph idx="4294967295" type="body"/>
          </p:nvPr>
        </p:nvSpPr>
        <p:spPr>
          <a:xfrm>
            <a:off x="482850" y="-189375"/>
            <a:ext cx="8318100" cy="52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0" lvl="0" marL="0" rtl="0" algn="l">
              <a:spcBef>
                <a:spcPts val="1600"/>
              </a:spcBef>
              <a:spcAft>
                <a:spcPts val="0"/>
              </a:spcAft>
              <a:buNone/>
            </a:pPr>
            <a:r>
              <a:rPr lang="en" sz="3600"/>
              <a:t>Try building a button and make an alert</a:t>
            </a:r>
            <a:endParaRPr sz="3600"/>
          </a:p>
          <a:p>
            <a:pPr indent="0" lvl="0" marL="0" rtl="0" algn="l">
              <a:spcBef>
                <a:spcPts val="1600"/>
              </a:spcBef>
              <a:spcAft>
                <a:spcPts val="0"/>
              </a:spcAft>
              <a:buNone/>
            </a:pPr>
            <a:r>
              <a:rPr lang="en" sz="2200">
                <a:latin typeface="Courier New"/>
                <a:ea typeface="Courier New"/>
                <a:cs typeface="Courier New"/>
                <a:sym typeface="Courier New"/>
              </a:rPr>
              <a:t>helloWorld(){</a:t>
            </a:r>
            <a:endParaRPr sz="2200">
              <a:latin typeface="Courier New"/>
              <a:ea typeface="Courier New"/>
              <a:cs typeface="Courier New"/>
              <a:sym typeface="Courier New"/>
            </a:endParaRPr>
          </a:p>
          <a:p>
            <a:pPr indent="0" lvl="0" marL="0" rtl="0" algn="l">
              <a:spcBef>
                <a:spcPts val="1600"/>
              </a:spcBef>
              <a:spcAft>
                <a:spcPts val="0"/>
              </a:spcAft>
              <a:buNone/>
            </a:pPr>
            <a:r>
              <a:rPr lang="en" sz="2200">
                <a:latin typeface="Courier New"/>
                <a:ea typeface="Courier New"/>
                <a:cs typeface="Courier New"/>
                <a:sym typeface="Courier New"/>
              </a:rPr>
              <a:t>  alert(“Hello World”)</a:t>
            </a:r>
            <a:endParaRPr sz="2200">
              <a:latin typeface="Courier New"/>
              <a:ea typeface="Courier New"/>
              <a:cs typeface="Courier New"/>
              <a:sym typeface="Courier New"/>
            </a:endParaRPr>
          </a:p>
          <a:p>
            <a:pPr indent="0" lvl="0" marL="0" rtl="0" algn="l">
              <a:spcBef>
                <a:spcPts val="1600"/>
              </a:spcBef>
              <a:spcAft>
                <a:spcPts val="0"/>
              </a:spcAft>
              <a:buNone/>
            </a:pPr>
            <a:r>
              <a:rPr lang="en" sz="2200">
                <a:latin typeface="Courier New"/>
                <a:ea typeface="Courier New"/>
                <a:cs typeface="Courier New"/>
                <a:sym typeface="Courier New"/>
              </a:rPr>
              <a:t>}</a:t>
            </a:r>
            <a:endParaRPr sz="2200">
              <a:latin typeface="Courier New"/>
              <a:ea typeface="Courier New"/>
              <a:cs typeface="Courier New"/>
              <a:sym typeface="Courier New"/>
            </a:endParaRPr>
          </a:p>
          <a:p>
            <a:pPr indent="0" lvl="0" marL="0" rtl="0" algn="l">
              <a:spcBef>
                <a:spcPts val="1600"/>
              </a:spcBef>
              <a:spcAft>
                <a:spcPts val="1600"/>
              </a:spcAft>
              <a:buNone/>
            </a:pPr>
            <a:r>
              <a:rPr lang="en" sz="2200">
                <a:latin typeface="Courier New"/>
                <a:ea typeface="Courier New"/>
                <a:cs typeface="Courier New"/>
                <a:sym typeface="Courier New"/>
              </a:rPr>
              <a:t>&lt;ion-button (click)=”helloWorld()”&gt; ALERT &lt;/ion-button&gt;</a:t>
            </a:r>
            <a:endParaRPr sz="2200"/>
          </a:p>
        </p:txBody>
      </p:sp>
      <p:sp>
        <p:nvSpPr>
          <p:cNvPr id="439" name="Google Shape;439;p57"/>
          <p:cNvSpPr txBox="1"/>
          <p:nvPr/>
        </p:nvSpPr>
        <p:spPr>
          <a:xfrm>
            <a:off x="4417675" y="2589675"/>
            <a:ext cx="2822700" cy="8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In home.ts</a:t>
            </a:r>
            <a:endParaRPr>
              <a:solidFill>
                <a:srgbClr val="FF0000"/>
              </a:solidFill>
            </a:endParaRPr>
          </a:p>
        </p:txBody>
      </p:sp>
      <p:sp>
        <p:nvSpPr>
          <p:cNvPr id="440" name="Google Shape;440;p57"/>
          <p:cNvSpPr txBox="1"/>
          <p:nvPr/>
        </p:nvSpPr>
        <p:spPr>
          <a:xfrm>
            <a:off x="4471500" y="4319100"/>
            <a:ext cx="2822700" cy="8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In home.html</a:t>
            </a:r>
            <a:endParaRPr>
              <a:solidFill>
                <a:srgbClr val="FF0000"/>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Google Shape;445;p58"/>
          <p:cNvSpPr txBox="1"/>
          <p:nvPr>
            <p:ph type="title"/>
          </p:nvPr>
        </p:nvSpPr>
        <p:spPr>
          <a:xfrm>
            <a:off x="460950" y="1620350"/>
            <a:ext cx="8222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Page Navigation</a:t>
            </a:r>
            <a:endParaRPr/>
          </a:p>
        </p:txBody>
      </p:sp>
      <p:sp>
        <p:nvSpPr>
          <p:cNvPr id="446" name="Google Shape;446;p58"/>
          <p:cNvSpPr txBox="1"/>
          <p:nvPr>
            <p:ph type="title"/>
          </p:nvPr>
        </p:nvSpPr>
        <p:spPr>
          <a:xfrm>
            <a:off x="460950" y="3064675"/>
            <a:ext cx="8222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r>
              <a:rPr lang="en"/>
              <a:t> methods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Google Shape;451;p59"/>
          <p:cNvSpPr/>
          <p:nvPr/>
        </p:nvSpPr>
        <p:spPr>
          <a:xfrm>
            <a:off x="618300" y="1460600"/>
            <a:ext cx="2231100" cy="23655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9"/>
          <p:cNvSpPr/>
          <p:nvPr/>
        </p:nvSpPr>
        <p:spPr>
          <a:xfrm>
            <a:off x="6147200" y="1460600"/>
            <a:ext cx="2231100" cy="2365500"/>
          </a:xfrm>
          <a:prstGeom prst="rect">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 name="Google Shape;453;p59"/>
          <p:cNvCxnSpPr>
            <a:stCxn id="451" idx="3"/>
            <a:endCxn id="452" idx="1"/>
          </p:cNvCxnSpPr>
          <p:nvPr/>
        </p:nvCxnSpPr>
        <p:spPr>
          <a:xfrm>
            <a:off x="2849400" y="2643350"/>
            <a:ext cx="3297900" cy="0"/>
          </a:xfrm>
          <a:prstGeom prst="straightConnector1">
            <a:avLst/>
          </a:prstGeom>
          <a:noFill/>
          <a:ln cap="flat" cmpd="sng" w="38100">
            <a:solidFill>
              <a:schemeClr val="dk2"/>
            </a:solidFill>
            <a:prstDash val="solid"/>
            <a:round/>
            <a:headEnd len="med" w="med" type="none"/>
            <a:tailEnd len="med" w="med" type="triangle"/>
          </a:ln>
        </p:spPr>
      </p:cxnSp>
      <p:sp>
        <p:nvSpPr>
          <p:cNvPr id="454" name="Google Shape;454;p59"/>
          <p:cNvSpPr txBox="1"/>
          <p:nvPr/>
        </p:nvSpPr>
        <p:spPr>
          <a:xfrm>
            <a:off x="994650" y="227605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1</a:t>
            </a:r>
            <a:endParaRPr/>
          </a:p>
        </p:txBody>
      </p:sp>
      <p:sp>
        <p:nvSpPr>
          <p:cNvPr id="455" name="Google Shape;455;p59"/>
          <p:cNvSpPr txBox="1"/>
          <p:nvPr/>
        </p:nvSpPr>
        <p:spPr>
          <a:xfrm>
            <a:off x="6595225" y="232070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2</a:t>
            </a:r>
            <a:endParaRPr/>
          </a:p>
        </p:txBody>
      </p:sp>
      <p:sp>
        <p:nvSpPr>
          <p:cNvPr id="456" name="Google Shape;456;p59"/>
          <p:cNvSpPr txBox="1"/>
          <p:nvPr/>
        </p:nvSpPr>
        <p:spPr>
          <a:xfrm>
            <a:off x="1586075" y="618200"/>
            <a:ext cx="5600400" cy="84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t>routerLink in HTML</a:t>
            </a:r>
            <a:endParaRPr sz="3600"/>
          </a:p>
        </p:txBody>
      </p:sp>
      <p:sp>
        <p:nvSpPr>
          <p:cNvPr id="457" name="Google Shape;457;p59"/>
          <p:cNvSpPr txBox="1"/>
          <p:nvPr/>
        </p:nvSpPr>
        <p:spPr>
          <a:xfrm>
            <a:off x="2280100" y="4639075"/>
            <a:ext cx="5328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See app-routing.module.ts for </a:t>
            </a:r>
            <a:r>
              <a:rPr b="1" lang="en" sz="1800">
                <a:latin typeface="Roboto"/>
                <a:ea typeface="Roboto"/>
                <a:cs typeface="Roboto"/>
                <a:sym typeface="Roboto"/>
              </a:rPr>
              <a:t>page name</a:t>
            </a:r>
            <a:endParaRPr b="1" sz="1800">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Google Shape;462;p60"/>
          <p:cNvSpPr/>
          <p:nvPr/>
        </p:nvSpPr>
        <p:spPr>
          <a:xfrm>
            <a:off x="618300" y="1460600"/>
            <a:ext cx="2231100" cy="23655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0"/>
          <p:cNvSpPr/>
          <p:nvPr/>
        </p:nvSpPr>
        <p:spPr>
          <a:xfrm>
            <a:off x="6147200" y="1460600"/>
            <a:ext cx="2231100" cy="2365500"/>
          </a:xfrm>
          <a:prstGeom prst="rect">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 name="Google Shape;464;p60"/>
          <p:cNvCxnSpPr>
            <a:stCxn id="462" idx="3"/>
            <a:endCxn id="463" idx="1"/>
          </p:cNvCxnSpPr>
          <p:nvPr/>
        </p:nvCxnSpPr>
        <p:spPr>
          <a:xfrm>
            <a:off x="2849400" y="2643350"/>
            <a:ext cx="3297900" cy="0"/>
          </a:xfrm>
          <a:prstGeom prst="straightConnector1">
            <a:avLst/>
          </a:prstGeom>
          <a:noFill/>
          <a:ln cap="flat" cmpd="sng" w="28575">
            <a:solidFill>
              <a:schemeClr val="dk2"/>
            </a:solidFill>
            <a:prstDash val="solid"/>
            <a:round/>
            <a:headEnd len="med" w="med" type="none"/>
            <a:tailEnd len="med" w="med" type="triangle"/>
          </a:ln>
        </p:spPr>
      </p:cxnSp>
      <p:sp>
        <p:nvSpPr>
          <p:cNvPr id="465" name="Google Shape;465;p60"/>
          <p:cNvSpPr txBox="1"/>
          <p:nvPr/>
        </p:nvSpPr>
        <p:spPr>
          <a:xfrm>
            <a:off x="994650" y="227605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1</a:t>
            </a:r>
            <a:endParaRPr/>
          </a:p>
        </p:txBody>
      </p:sp>
      <p:sp>
        <p:nvSpPr>
          <p:cNvPr id="466" name="Google Shape;466;p60"/>
          <p:cNvSpPr txBox="1"/>
          <p:nvPr/>
        </p:nvSpPr>
        <p:spPr>
          <a:xfrm>
            <a:off x="6595225" y="232070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2</a:t>
            </a:r>
            <a:endParaRPr/>
          </a:p>
        </p:txBody>
      </p:sp>
      <p:sp>
        <p:nvSpPr>
          <p:cNvPr id="467" name="Google Shape;467;p60"/>
          <p:cNvSpPr txBox="1"/>
          <p:nvPr/>
        </p:nvSpPr>
        <p:spPr>
          <a:xfrm>
            <a:off x="1586075" y="618200"/>
            <a:ext cx="5600400" cy="84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t>NavController in TS</a:t>
            </a:r>
            <a:endParaRPr sz="3600"/>
          </a:p>
        </p:txBody>
      </p:sp>
      <p:sp>
        <p:nvSpPr>
          <p:cNvPr id="468" name="Google Shape;468;p60"/>
          <p:cNvSpPr txBox="1"/>
          <p:nvPr/>
        </p:nvSpPr>
        <p:spPr>
          <a:xfrm>
            <a:off x="2127700" y="4486675"/>
            <a:ext cx="5328600" cy="6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See app-routing.module.ts for </a:t>
            </a:r>
            <a:r>
              <a:rPr b="1" lang="en" sz="1800">
                <a:latin typeface="Roboto"/>
                <a:ea typeface="Roboto"/>
                <a:cs typeface="Roboto"/>
                <a:sym typeface="Roboto"/>
              </a:rPr>
              <a:t>page name</a:t>
            </a:r>
            <a:endParaRPr b="1" sz="1800">
              <a:latin typeface="Roboto"/>
              <a:ea typeface="Roboto"/>
              <a:cs typeface="Roboto"/>
              <a:sym typeface="Robo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2" name="Shape 472"/>
        <p:cNvGrpSpPr/>
        <p:nvPr/>
      </p:nvGrpSpPr>
      <p:grpSpPr>
        <a:xfrm>
          <a:off x="0" y="0"/>
          <a:ext cx="0" cy="0"/>
          <a:chOff x="0" y="0"/>
          <a:chExt cx="0" cy="0"/>
        </a:xfrm>
      </p:grpSpPr>
      <p:sp>
        <p:nvSpPr>
          <p:cNvPr id="473" name="Google Shape;473;p61"/>
          <p:cNvSpPr/>
          <p:nvPr/>
        </p:nvSpPr>
        <p:spPr>
          <a:xfrm>
            <a:off x="2526950" y="1550200"/>
            <a:ext cx="2231100" cy="23655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1"/>
          <p:cNvSpPr/>
          <p:nvPr/>
        </p:nvSpPr>
        <p:spPr>
          <a:xfrm>
            <a:off x="2894425" y="1989300"/>
            <a:ext cx="2231100" cy="2365500"/>
          </a:xfrm>
          <a:prstGeom prst="rect">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1"/>
          <p:cNvSpPr txBox="1"/>
          <p:nvPr/>
        </p:nvSpPr>
        <p:spPr>
          <a:xfrm>
            <a:off x="2589675" y="158605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1</a:t>
            </a:r>
            <a:endParaRPr/>
          </a:p>
        </p:txBody>
      </p:sp>
      <p:sp>
        <p:nvSpPr>
          <p:cNvPr id="476" name="Google Shape;476;p61"/>
          <p:cNvSpPr txBox="1"/>
          <p:nvPr/>
        </p:nvSpPr>
        <p:spPr>
          <a:xfrm>
            <a:off x="2975075" y="2042925"/>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2</a:t>
            </a:r>
            <a:endParaRPr/>
          </a:p>
        </p:txBody>
      </p:sp>
      <p:sp>
        <p:nvSpPr>
          <p:cNvPr id="477" name="Google Shape;477;p61"/>
          <p:cNvSpPr txBox="1"/>
          <p:nvPr/>
        </p:nvSpPr>
        <p:spPr>
          <a:xfrm>
            <a:off x="1586075" y="618200"/>
            <a:ext cx="5600400" cy="84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t>ModalController</a:t>
            </a:r>
            <a:endParaRPr sz="3600"/>
          </a:p>
        </p:txBody>
      </p:sp>
      <p:sp>
        <p:nvSpPr>
          <p:cNvPr id="478" name="Google Shape;478;p61"/>
          <p:cNvSpPr txBox="1"/>
          <p:nvPr/>
        </p:nvSpPr>
        <p:spPr>
          <a:xfrm>
            <a:off x="5125525" y="2374625"/>
            <a:ext cx="2589600" cy="114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Layer on Page 1</a:t>
            </a:r>
            <a:endParaRPr>
              <a:solidFill>
                <a:srgbClr val="FF0000"/>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62"/>
          <p:cNvSpPr txBox="1"/>
          <p:nvPr>
            <p:ph idx="4294967295" type="body"/>
          </p:nvPr>
        </p:nvSpPr>
        <p:spPr>
          <a:xfrm>
            <a:off x="482850" y="1216650"/>
            <a:ext cx="81783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3600"/>
          </a:p>
          <a:p>
            <a:pPr indent="0" lvl="0" marL="457200" rtl="0" algn="l">
              <a:spcBef>
                <a:spcPts val="1600"/>
              </a:spcBef>
              <a:spcAft>
                <a:spcPts val="0"/>
              </a:spcAft>
              <a:buNone/>
            </a:pPr>
            <a:r>
              <a:rPr lang="en" sz="3600"/>
              <a:t>Let’s generate a page</a:t>
            </a:r>
            <a:endParaRPr sz="3600"/>
          </a:p>
          <a:p>
            <a:pPr indent="0" lvl="0" marL="0" rtl="0" algn="l">
              <a:spcBef>
                <a:spcPts val="1600"/>
              </a:spcBef>
              <a:spcAft>
                <a:spcPts val="1600"/>
              </a:spcAft>
              <a:buNone/>
            </a:pPr>
            <a:r>
              <a:rPr lang="en" sz="3600">
                <a:latin typeface="Courier New"/>
                <a:ea typeface="Courier New"/>
                <a:cs typeface="Courier New"/>
                <a:sym typeface="Courier New"/>
              </a:rPr>
              <a:t>ionic g page first</a:t>
            </a:r>
            <a:endParaRPr sz="360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graphicFrame>
        <p:nvGraphicFramePr>
          <p:cNvPr id="93" name="Google Shape;93;p18"/>
          <p:cNvGraphicFramePr/>
          <p:nvPr/>
        </p:nvGraphicFramePr>
        <p:xfrm>
          <a:off x="791963" y="67350"/>
          <a:ext cx="3000000" cy="3000000"/>
        </p:xfrm>
        <a:graphic>
          <a:graphicData uri="http://schemas.openxmlformats.org/drawingml/2006/table">
            <a:tbl>
              <a:tblPr>
                <a:noFill/>
                <a:tableStyleId>{3422832D-30C1-47AD-A0C8-7D8D20B72760}</a:tableStyleId>
              </a:tblPr>
              <a:tblGrid>
                <a:gridCol w="7822125"/>
              </a:tblGrid>
              <a:tr h="1996300">
                <a:tc>
                  <a:txBody>
                    <a:bodyPr/>
                    <a:lstStyle/>
                    <a:p>
                      <a:pPr indent="0" lvl="0" marL="0" rtl="0" algn="l">
                        <a:spcBef>
                          <a:spcPts val="0"/>
                        </a:spcBef>
                        <a:spcAft>
                          <a:spcPts val="0"/>
                        </a:spcAft>
                        <a:buNone/>
                      </a:pPr>
                      <a:r>
                        <a:rPr b="1" lang="en" sz="1800"/>
                        <a:t>DAY 3:</a:t>
                      </a:r>
                      <a:endParaRPr b="1" sz="1800"/>
                    </a:p>
                    <a:p>
                      <a:pPr indent="0" lvl="0" marL="0" rtl="0" algn="l">
                        <a:spcBef>
                          <a:spcPts val="0"/>
                        </a:spcBef>
                        <a:spcAft>
                          <a:spcPts val="0"/>
                        </a:spcAft>
                        <a:buNone/>
                      </a:pPr>
                      <a:r>
                        <a:rPr lang="en" sz="1800"/>
                        <a:t>Resources and Asset preparation for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-Progressive Web App</a:t>
                      </a:r>
                      <a:endParaRPr sz="1800"/>
                    </a:p>
                    <a:p>
                      <a:pPr indent="0" lvl="0" marL="0" rtl="0" algn="l">
                        <a:spcBef>
                          <a:spcPts val="0"/>
                        </a:spcBef>
                        <a:spcAft>
                          <a:spcPts val="0"/>
                        </a:spcAft>
                        <a:buNone/>
                      </a:pPr>
                      <a:r>
                        <a:rPr lang="en" sz="1800"/>
                        <a:t>-Android Application</a:t>
                      </a:r>
                      <a:endParaRPr sz="1800"/>
                    </a:p>
                    <a:p>
                      <a:pPr indent="0" lvl="0" marL="0" rtl="0" algn="l">
                        <a:spcBef>
                          <a:spcPts val="0"/>
                        </a:spcBef>
                        <a:spcAft>
                          <a:spcPts val="0"/>
                        </a:spcAft>
                        <a:buNone/>
                      </a:pPr>
                      <a:r>
                        <a:rPr lang="en" sz="1800"/>
                        <a:t>-iOS Application (for Mac)</a:t>
                      </a:r>
                      <a:endParaRPr sz="1800"/>
                    </a:p>
                  </a:txBody>
                  <a:tcPr marT="63500" marB="63500" marR="63500" marL="63500"/>
                </a:tc>
              </a:tr>
              <a:tr h="1683525">
                <a:tc>
                  <a:txBody>
                    <a:bodyPr/>
                    <a:lstStyle/>
                    <a:p>
                      <a:pPr indent="0" lvl="0" marL="0" rtl="0" algn="l">
                        <a:spcBef>
                          <a:spcPts val="0"/>
                        </a:spcBef>
                        <a:spcAft>
                          <a:spcPts val="0"/>
                        </a:spcAft>
                        <a:buNone/>
                      </a:pPr>
                      <a:r>
                        <a:rPr b="1" lang="en" sz="1800"/>
                        <a:t>DAY 3:</a:t>
                      </a:r>
                      <a:endParaRPr b="1" sz="1800"/>
                    </a:p>
                    <a:p>
                      <a:pPr indent="0" lvl="0" marL="0" rtl="0" algn="l">
                        <a:spcBef>
                          <a:spcPts val="0"/>
                        </a:spcBef>
                        <a:spcAft>
                          <a:spcPts val="0"/>
                        </a:spcAft>
                        <a:buNone/>
                      </a:pPr>
                      <a:r>
                        <a:rPr lang="en" sz="1800"/>
                        <a:t>Installing &amp; Setting Up Android SDK for PC &amp; Mac</a:t>
                      </a:r>
                      <a:endParaRPr sz="1800"/>
                    </a:p>
                    <a:p>
                      <a:pPr indent="0" lvl="0" marL="0" rtl="0" algn="l">
                        <a:spcBef>
                          <a:spcPts val="0"/>
                        </a:spcBef>
                        <a:spcAft>
                          <a:spcPts val="0"/>
                        </a:spcAft>
                        <a:buNone/>
                      </a:pPr>
                      <a:r>
                        <a:rPr lang="en" sz="1800"/>
                        <a:t>Installing &amp; Setting Up iOS for Mac</a:t>
                      </a:r>
                      <a:endParaRPr sz="1800"/>
                    </a:p>
                  </a:txBody>
                  <a:tcPr marT="63500" marB="63500" marR="63500" marL="63500"/>
                </a:tc>
              </a:tr>
              <a:tr h="1280800">
                <a:tc>
                  <a:txBody>
                    <a:bodyPr/>
                    <a:lstStyle/>
                    <a:p>
                      <a:pPr indent="0" lvl="0" marL="0" rtl="0" algn="l">
                        <a:spcBef>
                          <a:spcPts val="0"/>
                        </a:spcBef>
                        <a:spcAft>
                          <a:spcPts val="0"/>
                        </a:spcAft>
                        <a:buNone/>
                      </a:pPr>
                      <a:r>
                        <a:rPr b="1" lang="en" sz="1800"/>
                        <a:t>DAY 3:</a:t>
                      </a:r>
                      <a:endParaRPr b="1" sz="1800"/>
                    </a:p>
                    <a:p>
                      <a:pPr indent="0" lvl="0" marL="0" rtl="0" algn="l">
                        <a:spcBef>
                          <a:spcPts val="0"/>
                        </a:spcBef>
                        <a:spcAft>
                          <a:spcPts val="0"/>
                        </a:spcAft>
                        <a:buNone/>
                      </a:pPr>
                      <a:r>
                        <a:rPr lang="en" sz="1800"/>
                        <a:t>Publishing you mobile application</a:t>
                      </a:r>
                      <a:endParaRPr sz="1800">
                        <a:latin typeface="Roboto"/>
                        <a:ea typeface="Roboto"/>
                        <a:cs typeface="Roboto"/>
                        <a:sym typeface="Roboto"/>
                      </a:endParaRPr>
                    </a:p>
                  </a:txBody>
                  <a:tcPr marT="63500" marB="63500" marR="63500" marL="63500"/>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63"/>
          <p:cNvSpPr txBox="1"/>
          <p:nvPr>
            <p:ph type="title"/>
          </p:nvPr>
        </p:nvSpPr>
        <p:spPr>
          <a:xfrm>
            <a:off x="460950" y="1620350"/>
            <a:ext cx="8222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Parameters</a:t>
            </a:r>
            <a:endParaRPr/>
          </a:p>
        </p:txBody>
      </p:sp>
      <p:sp>
        <p:nvSpPr>
          <p:cNvPr id="489" name="Google Shape;489;p63"/>
          <p:cNvSpPr txBox="1"/>
          <p:nvPr>
            <p:ph type="title"/>
          </p:nvPr>
        </p:nvSpPr>
        <p:spPr>
          <a:xfrm>
            <a:off x="460950" y="3064675"/>
            <a:ext cx="8222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r>
              <a:rPr lang="en"/>
              <a:t> methods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Google Shape;494;p64"/>
          <p:cNvSpPr/>
          <p:nvPr/>
        </p:nvSpPr>
        <p:spPr>
          <a:xfrm>
            <a:off x="618300" y="1460600"/>
            <a:ext cx="2231100" cy="23655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4"/>
          <p:cNvSpPr/>
          <p:nvPr/>
        </p:nvSpPr>
        <p:spPr>
          <a:xfrm>
            <a:off x="6147200" y="1460600"/>
            <a:ext cx="2231100" cy="2365500"/>
          </a:xfrm>
          <a:prstGeom prst="rect">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 name="Google Shape;496;p64"/>
          <p:cNvCxnSpPr>
            <a:stCxn id="494" idx="3"/>
            <a:endCxn id="495" idx="1"/>
          </p:cNvCxnSpPr>
          <p:nvPr/>
        </p:nvCxnSpPr>
        <p:spPr>
          <a:xfrm>
            <a:off x="2849400" y="2643350"/>
            <a:ext cx="3297900" cy="0"/>
          </a:xfrm>
          <a:prstGeom prst="straightConnector1">
            <a:avLst/>
          </a:prstGeom>
          <a:noFill/>
          <a:ln cap="flat" cmpd="sng" w="38100">
            <a:solidFill>
              <a:schemeClr val="dk2"/>
            </a:solidFill>
            <a:prstDash val="dash"/>
            <a:round/>
            <a:headEnd len="med" w="med" type="none"/>
            <a:tailEnd len="med" w="med" type="triangle"/>
          </a:ln>
        </p:spPr>
      </p:cxnSp>
      <p:sp>
        <p:nvSpPr>
          <p:cNvPr id="497" name="Google Shape;497;p64"/>
          <p:cNvSpPr txBox="1"/>
          <p:nvPr/>
        </p:nvSpPr>
        <p:spPr>
          <a:xfrm>
            <a:off x="994650" y="227605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1</a:t>
            </a:r>
            <a:endParaRPr/>
          </a:p>
        </p:txBody>
      </p:sp>
      <p:sp>
        <p:nvSpPr>
          <p:cNvPr id="498" name="Google Shape;498;p64"/>
          <p:cNvSpPr txBox="1"/>
          <p:nvPr/>
        </p:nvSpPr>
        <p:spPr>
          <a:xfrm>
            <a:off x="6595225" y="2320700"/>
            <a:ext cx="14697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PAGE 2</a:t>
            </a:r>
            <a:endParaRPr/>
          </a:p>
        </p:txBody>
      </p:sp>
      <p:sp>
        <p:nvSpPr>
          <p:cNvPr id="499" name="Google Shape;499;p64"/>
          <p:cNvSpPr txBox="1"/>
          <p:nvPr/>
        </p:nvSpPr>
        <p:spPr>
          <a:xfrm>
            <a:off x="1586075" y="618200"/>
            <a:ext cx="5600400" cy="84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t>PARAMETERS</a:t>
            </a:r>
            <a:endParaRPr sz="3600"/>
          </a:p>
        </p:txBody>
      </p:sp>
      <p:sp>
        <p:nvSpPr>
          <p:cNvPr id="500" name="Google Shape;500;p64"/>
          <p:cNvSpPr txBox="1"/>
          <p:nvPr/>
        </p:nvSpPr>
        <p:spPr>
          <a:xfrm>
            <a:off x="743550" y="2803025"/>
            <a:ext cx="1720800" cy="2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Name: Razman</a:t>
            </a:r>
            <a:endParaRPr>
              <a:latin typeface="Roboto"/>
              <a:ea typeface="Roboto"/>
              <a:cs typeface="Roboto"/>
              <a:sym typeface="Roboto"/>
            </a:endParaRPr>
          </a:p>
        </p:txBody>
      </p:sp>
      <p:sp>
        <p:nvSpPr>
          <p:cNvPr id="501" name="Google Shape;501;p64"/>
          <p:cNvSpPr txBox="1"/>
          <p:nvPr/>
        </p:nvSpPr>
        <p:spPr>
          <a:xfrm>
            <a:off x="3637900" y="2643350"/>
            <a:ext cx="1720800" cy="2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Name: Razman</a:t>
            </a:r>
            <a:endParaRPr>
              <a:latin typeface="Roboto"/>
              <a:ea typeface="Roboto"/>
              <a:cs typeface="Roboto"/>
              <a:sym typeface="Roboto"/>
            </a:endParaRPr>
          </a:p>
        </p:txBody>
      </p:sp>
      <p:sp>
        <p:nvSpPr>
          <p:cNvPr id="502" name="Google Shape;502;p64"/>
          <p:cNvSpPr txBox="1"/>
          <p:nvPr/>
        </p:nvSpPr>
        <p:spPr>
          <a:xfrm>
            <a:off x="6543375" y="2803025"/>
            <a:ext cx="1720800" cy="2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Name: Razman</a:t>
            </a:r>
            <a:endParaRPr>
              <a:latin typeface="Roboto"/>
              <a:ea typeface="Roboto"/>
              <a:cs typeface="Roboto"/>
              <a:sym typeface="Robo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6" name="Shape 506"/>
        <p:cNvGrpSpPr/>
        <p:nvPr/>
      </p:nvGrpSpPr>
      <p:grpSpPr>
        <a:xfrm>
          <a:off x="0" y="0"/>
          <a:ext cx="0" cy="0"/>
          <a:chOff x="0" y="0"/>
          <a:chExt cx="0" cy="0"/>
        </a:xfrm>
      </p:grpSpPr>
      <p:sp>
        <p:nvSpPr>
          <p:cNvPr id="507" name="Google Shape;507;p65"/>
          <p:cNvSpPr txBox="1"/>
          <p:nvPr>
            <p:ph type="title"/>
          </p:nvPr>
        </p:nvSpPr>
        <p:spPr>
          <a:xfrm>
            <a:off x="460950" y="760025"/>
            <a:ext cx="8222100" cy="1012800"/>
          </a:xfrm>
          <a:prstGeom prst="rect">
            <a:avLst/>
          </a:prstGeom>
        </p:spPr>
        <p:txBody>
          <a:bodyPr anchorCtr="0" anchor="ctr" bIns="91425" lIns="91425" spcFirstLastPara="1" rIns="91425" wrap="square" tIns="91425">
            <a:noAutofit/>
          </a:bodyPr>
          <a:lstStyle/>
          <a:p>
            <a:pPr indent="-495300" lvl="0" marL="457200" rtl="0" algn="ctr">
              <a:spcBef>
                <a:spcPts val="0"/>
              </a:spcBef>
              <a:spcAft>
                <a:spcPts val="0"/>
              </a:spcAft>
              <a:buSzPts val="4200"/>
              <a:buAutoNum type="arabicPeriod"/>
            </a:pPr>
            <a:r>
              <a:rPr b="1" lang="en"/>
              <a:t>Using Services, </a:t>
            </a:r>
            <a:endParaRPr b="1"/>
          </a:p>
          <a:p>
            <a:pPr indent="0" lvl="0" marL="457200" rtl="0" algn="ctr">
              <a:spcBef>
                <a:spcPts val="0"/>
              </a:spcBef>
              <a:spcAft>
                <a:spcPts val="0"/>
              </a:spcAft>
              <a:buNone/>
            </a:pPr>
            <a:r>
              <a:rPr lang="en"/>
              <a:t>SEE DAY 2 LESSON</a:t>
            </a:r>
            <a:endParaRPr/>
          </a:p>
        </p:txBody>
      </p:sp>
      <p:sp>
        <p:nvSpPr>
          <p:cNvPr id="508" name="Google Shape;508;p65"/>
          <p:cNvSpPr txBox="1"/>
          <p:nvPr>
            <p:ph type="title"/>
          </p:nvPr>
        </p:nvSpPr>
        <p:spPr>
          <a:xfrm>
            <a:off x="460950" y="3305200"/>
            <a:ext cx="82221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2. Using ActivatedRoute</a:t>
            </a:r>
            <a:endParaRPr b="1"/>
          </a:p>
        </p:txBody>
      </p:sp>
      <p:sp>
        <p:nvSpPr>
          <p:cNvPr id="509" name="Google Shape;509;p65"/>
          <p:cNvSpPr txBox="1"/>
          <p:nvPr/>
        </p:nvSpPr>
        <p:spPr>
          <a:xfrm>
            <a:off x="2849275" y="4098150"/>
            <a:ext cx="4042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Roboto"/>
                <a:ea typeface="Roboto"/>
                <a:cs typeface="Roboto"/>
                <a:sym typeface="Roboto"/>
              </a:rPr>
              <a:t>*CANNOT SEND OBJECTS</a:t>
            </a:r>
            <a:endParaRPr sz="2400">
              <a:solidFill>
                <a:srgbClr val="FFFFFF"/>
              </a:solidFill>
              <a:latin typeface="Roboto"/>
              <a:ea typeface="Roboto"/>
              <a:cs typeface="Roboto"/>
              <a:sym typeface="Roboto"/>
            </a:endParaRPr>
          </a:p>
        </p:txBody>
      </p:sp>
      <p:sp>
        <p:nvSpPr>
          <p:cNvPr id="510" name="Google Shape;510;p65"/>
          <p:cNvSpPr txBox="1"/>
          <p:nvPr/>
        </p:nvSpPr>
        <p:spPr>
          <a:xfrm>
            <a:off x="2807400" y="1854575"/>
            <a:ext cx="4042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Roboto"/>
                <a:ea typeface="Roboto"/>
                <a:cs typeface="Roboto"/>
                <a:sym typeface="Roboto"/>
              </a:rPr>
              <a:t>*CAN SEND OBJECTS</a:t>
            </a:r>
            <a:endParaRPr sz="2400">
              <a:solidFill>
                <a:srgbClr val="FFFFFF"/>
              </a:solidFill>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4" name="Shape 514"/>
        <p:cNvGrpSpPr/>
        <p:nvPr/>
      </p:nvGrpSpPr>
      <p:grpSpPr>
        <a:xfrm>
          <a:off x="0" y="0"/>
          <a:ext cx="0" cy="0"/>
          <a:chOff x="0" y="0"/>
          <a:chExt cx="0" cy="0"/>
        </a:xfrm>
      </p:grpSpPr>
      <p:sp>
        <p:nvSpPr>
          <p:cNvPr id="515" name="Google Shape;515;p66"/>
          <p:cNvSpPr txBox="1"/>
          <p:nvPr>
            <p:ph idx="4294967295" type="body"/>
          </p:nvPr>
        </p:nvSpPr>
        <p:spPr>
          <a:xfrm>
            <a:off x="482850" y="1216650"/>
            <a:ext cx="8178300" cy="27102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Arial"/>
              <a:buChar char="●"/>
            </a:pPr>
            <a:r>
              <a:rPr lang="en" sz="3000">
                <a:latin typeface="Arial"/>
                <a:ea typeface="Arial"/>
                <a:cs typeface="Arial"/>
                <a:sym typeface="Arial"/>
              </a:rPr>
              <a:t>On</a:t>
            </a:r>
            <a:r>
              <a:rPr b="1" lang="en" sz="3000">
                <a:latin typeface="Arial"/>
                <a:ea typeface="Arial"/>
                <a:cs typeface="Arial"/>
                <a:sym typeface="Arial"/>
              </a:rPr>
              <a:t> app-routing.module.ts </a:t>
            </a:r>
            <a:r>
              <a:rPr lang="en" sz="3000">
                <a:latin typeface="Arial"/>
                <a:ea typeface="Arial"/>
                <a:cs typeface="Arial"/>
                <a:sym typeface="Arial"/>
              </a:rPr>
              <a:t>add param name, example /:id</a:t>
            </a:r>
            <a:endParaRPr sz="3000">
              <a:latin typeface="Arial"/>
              <a:ea typeface="Arial"/>
              <a:cs typeface="Arial"/>
              <a:sym typeface="Arial"/>
            </a:endParaRPr>
          </a:p>
          <a:p>
            <a:pPr indent="-419100" lvl="0" marL="457200" rtl="0" algn="l">
              <a:spcBef>
                <a:spcPts val="0"/>
              </a:spcBef>
              <a:spcAft>
                <a:spcPts val="0"/>
              </a:spcAft>
              <a:buSzPts val="3000"/>
              <a:buFont typeface="Arial"/>
              <a:buChar char="●"/>
            </a:pPr>
            <a:r>
              <a:rPr lang="en" sz="3000">
                <a:latin typeface="Arial"/>
                <a:ea typeface="Arial"/>
                <a:cs typeface="Arial"/>
                <a:sym typeface="Arial"/>
              </a:rPr>
              <a:t>Add /id when navigating</a:t>
            </a:r>
            <a:endParaRPr sz="3000">
              <a:latin typeface="Arial"/>
              <a:ea typeface="Arial"/>
              <a:cs typeface="Arial"/>
              <a:sym typeface="Arial"/>
            </a:endParaRPr>
          </a:p>
          <a:p>
            <a:pPr indent="-419100" lvl="0" marL="457200" rtl="0" algn="l">
              <a:spcBef>
                <a:spcPts val="0"/>
              </a:spcBef>
              <a:spcAft>
                <a:spcPts val="0"/>
              </a:spcAft>
              <a:buSzPts val="3000"/>
              <a:buFont typeface="Arial"/>
              <a:buChar char="●"/>
            </a:pPr>
            <a:r>
              <a:rPr lang="en" sz="3000">
                <a:latin typeface="Arial"/>
                <a:ea typeface="Arial"/>
                <a:cs typeface="Arial"/>
                <a:sym typeface="Arial"/>
              </a:rPr>
              <a:t>To get param</a:t>
            </a:r>
            <a:endParaRPr sz="3000">
              <a:latin typeface="Arial"/>
              <a:ea typeface="Arial"/>
              <a:cs typeface="Arial"/>
              <a:sym typeface="Arial"/>
            </a:endParaRPr>
          </a:p>
          <a:p>
            <a:pPr indent="-342900" lvl="1" marL="914400" rtl="0" algn="l">
              <a:spcBef>
                <a:spcPts val="0"/>
              </a:spcBef>
              <a:spcAft>
                <a:spcPts val="0"/>
              </a:spcAft>
              <a:buSzPts val="1800"/>
              <a:buFont typeface="Arial"/>
              <a:buChar char="○"/>
            </a:pPr>
            <a:r>
              <a:rPr lang="en" sz="1800">
                <a:latin typeface="Arial"/>
                <a:ea typeface="Arial"/>
                <a:cs typeface="Arial"/>
                <a:sym typeface="Arial"/>
              </a:rPr>
              <a:t>import {ActivatedRoute} from ‘@angular/router’</a:t>
            </a:r>
            <a:endParaRPr sz="1800">
              <a:latin typeface="Arial"/>
              <a:ea typeface="Arial"/>
              <a:cs typeface="Arial"/>
              <a:sym typeface="Arial"/>
            </a:endParaRPr>
          </a:p>
          <a:p>
            <a:pPr indent="-342900" lvl="1" marL="914400" rtl="0" algn="l">
              <a:spcBef>
                <a:spcPts val="0"/>
              </a:spcBef>
              <a:spcAft>
                <a:spcPts val="0"/>
              </a:spcAft>
              <a:buSzPts val="1800"/>
              <a:buFont typeface="Arial"/>
              <a:buChar char="○"/>
            </a:pPr>
            <a:r>
              <a:rPr lang="en" sz="1800">
                <a:latin typeface="Arial"/>
                <a:ea typeface="Arial"/>
                <a:cs typeface="Arial"/>
                <a:sym typeface="Arial"/>
              </a:rPr>
              <a:t>public route:ActivatedRoute</a:t>
            </a:r>
            <a:endParaRPr sz="1800">
              <a:latin typeface="Arial"/>
              <a:ea typeface="Arial"/>
              <a:cs typeface="Arial"/>
              <a:sym typeface="Arial"/>
            </a:endParaRPr>
          </a:p>
          <a:p>
            <a:pPr indent="-342900" lvl="2" marL="1371600" rtl="0" algn="l">
              <a:spcBef>
                <a:spcPts val="0"/>
              </a:spcBef>
              <a:spcAft>
                <a:spcPts val="0"/>
              </a:spcAft>
              <a:buSzPts val="1800"/>
              <a:buFont typeface="Arial"/>
              <a:buChar char="■"/>
            </a:pPr>
            <a:r>
              <a:rPr lang="en" sz="1800">
                <a:latin typeface="Arial"/>
                <a:ea typeface="Arial"/>
                <a:cs typeface="Arial"/>
                <a:sym typeface="Arial"/>
              </a:rPr>
              <a:t>let the_id=this.route.snapshot.params.id</a:t>
            </a:r>
            <a:endParaRPr sz="1800">
              <a:latin typeface="Arial"/>
              <a:ea typeface="Arial"/>
              <a:cs typeface="Arial"/>
              <a:sym typeface="Arial"/>
            </a:endParaRPr>
          </a:p>
        </p:txBody>
      </p:sp>
      <p:sp>
        <p:nvSpPr>
          <p:cNvPr id="516" name="Google Shape;516;p6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Using ActivatedRoute</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0" name="Shape 520"/>
        <p:cNvGrpSpPr/>
        <p:nvPr/>
      </p:nvGrpSpPr>
      <p:grpSpPr>
        <a:xfrm>
          <a:off x="0" y="0"/>
          <a:ext cx="0" cy="0"/>
          <a:chOff x="0" y="0"/>
          <a:chExt cx="0" cy="0"/>
        </a:xfrm>
      </p:grpSpPr>
      <p:sp>
        <p:nvSpPr>
          <p:cNvPr id="521" name="Google Shape;521;p6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Contact</a:t>
            </a:r>
            <a:endParaRPr/>
          </a:p>
        </p:txBody>
      </p:sp>
      <p:sp>
        <p:nvSpPr>
          <p:cNvPr id="522" name="Google Shape;522;p6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Razman Sarit</a:t>
            </a:r>
            <a:endParaRPr b="1" sz="1400"/>
          </a:p>
          <a:p>
            <a:pPr indent="0" lvl="0" marL="0" rtl="0" algn="l">
              <a:spcBef>
                <a:spcPts val="0"/>
              </a:spcBef>
              <a:spcAft>
                <a:spcPts val="0"/>
              </a:spcAft>
              <a:buNone/>
            </a:pPr>
            <a:r>
              <a:rPr lang="en" sz="1400"/>
              <a:t>razman@atasawan.net</a:t>
            </a:r>
            <a:endParaRPr sz="1400"/>
          </a:p>
        </p:txBody>
      </p:sp>
      <p:pic>
        <p:nvPicPr>
          <p:cNvPr descr="Upward shot of Golden Gate Bridge against blue sky" id="523" name="Google Shape;523;p67"/>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9"/>
          <p:cNvSpPr txBox="1"/>
          <p:nvPr>
            <p:ph type="title"/>
          </p:nvPr>
        </p:nvSpPr>
        <p:spPr>
          <a:xfrm>
            <a:off x="460950" y="181150"/>
            <a:ext cx="8222100" cy="219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6000"/>
              <a:t>INTRODUCE YOURSELF</a:t>
            </a:r>
            <a:endParaRPr b="1" sz="6000"/>
          </a:p>
        </p:txBody>
      </p:sp>
      <p:sp>
        <p:nvSpPr>
          <p:cNvPr id="99" name="Google Shape;99;p19"/>
          <p:cNvSpPr txBox="1"/>
          <p:nvPr/>
        </p:nvSpPr>
        <p:spPr>
          <a:xfrm>
            <a:off x="2907450" y="2456200"/>
            <a:ext cx="3329100" cy="176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3000">
                <a:solidFill>
                  <a:srgbClr val="FFFFFF"/>
                </a:solidFill>
              </a:rPr>
              <a:t>NAME….</a:t>
            </a:r>
            <a:endParaRPr i="1" sz="3000">
              <a:solidFill>
                <a:srgbClr val="FFFFFF"/>
              </a:solidFill>
            </a:endParaRPr>
          </a:p>
          <a:p>
            <a:pPr indent="0" lvl="0" marL="0" rtl="0" algn="ctr">
              <a:spcBef>
                <a:spcPts val="0"/>
              </a:spcBef>
              <a:spcAft>
                <a:spcPts val="0"/>
              </a:spcAft>
              <a:buNone/>
            </a:pPr>
            <a:r>
              <a:rPr i="1" lang="en" sz="3000">
                <a:solidFill>
                  <a:srgbClr val="FFFFFF"/>
                </a:solidFill>
              </a:rPr>
              <a:t>FROM….</a:t>
            </a:r>
            <a:endParaRPr i="1" sz="3000">
              <a:solidFill>
                <a:srgbClr val="FFFFFF"/>
              </a:solidFill>
            </a:endParaRPr>
          </a:p>
          <a:p>
            <a:pPr indent="0" lvl="0" marL="0" rtl="0" algn="ctr">
              <a:spcBef>
                <a:spcPts val="0"/>
              </a:spcBef>
              <a:spcAft>
                <a:spcPts val="0"/>
              </a:spcAft>
              <a:buNone/>
            </a:pPr>
            <a:r>
              <a:rPr i="1" lang="en" sz="3000">
                <a:solidFill>
                  <a:srgbClr val="FFFFFF"/>
                </a:solidFill>
              </a:rPr>
              <a:t>Why you enroll?</a:t>
            </a:r>
            <a:endParaRPr i="1" sz="3000">
              <a:solidFill>
                <a:srgbClr val="FFFFFF"/>
              </a:solidFill>
            </a:endParaRPr>
          </a:p>
          <a:p>
            <a:pPr indent="0" lvl="0" marL="0" rtl="0" algn="ctr">
              <a:spcBef>
                <a:spcPts val="0"/>
              </a:spcBef>
              <a:spcAft>
                <a:spcPts val="0"/>
              </a:spcAft>
              <a:buNone/>
            </a:pPr>
            <a:r>
              <a:rPr b="1" i="1" lang="en" sz="3600">
                <a:solidFill>
                  <a:srgbClr val="FFFFFF"/>
                </a:solidFill>
              </a:rPr>
              <a:t>Experience?</a:t>
            </a:r>
            <a:endParaRPr b="1" i="1" sz="36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me</a:t>
            </a:r>
            <a:endParaRPr/>
          </a:p>
        </p:txBody>
      </p:sp>
      <p:sp>
        <p:nvSpPr>
          <p:cNvPr id="105" name="Google Shape;105;p20"/>
          <p:cNvSpPr txBox="1"/>
          <p:nvPr>
            <p:ph idx="1" type="body"/>
          </p:nvPr>
        </p:nvSpPr>
        <p:spPr>
          <a:xfrm>
            <a:off x="460950" y="1814000"/>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-20+ years experience in software development</a:t>
            </a:r>
            <a:endParaRPr>
              <a:solidFill>
                <a:srgbClr val="000000"/>
              </a:solidFill>
            </a:endParaRPr>
          </a:p>
          <a:p>
            <a:pPr indent="0" lvl="0" marL="0" rtl="0" algn="l">
              <a:spcBef>
                <a:spcPts val="1600"/>
              </a:spcBef>
              <a:spcAft>
                <a:spcPts val="0"/>
              </a:spcAft>
              <a:buNone/>
            </a:pPr>
            <a:r>
              <a:rPr lang="en">
                <a:solidFill>
                  <a:srgbClr val="000000"/>
                </a:solidFill>
              </a:rPr>
              <a:t>-Have been involved in a lot of IT based projects</a:t>
            </a:r>
            <a:endParaRPr>
              <a:solidFill>
                <a:srgbClr val="000000"/>
              </a:solidFill>
            </a:endParaRPr>
          </a:p>
          <a:p>
            <a:pPr indent="0" lvl="0" marL="0" rtl="0" algn="l">
              <a:spcBef>
                <a:spcPts val="1600"/>
              </a:spcBef>
              <a:spcAft>
                <a:spcPts val="0"/>
              </a:spcAft>
              <a:buNone/>
            </a:pPr>
            <a:r>
              <a:rPr lang="en">
                <a:solidFill>
                  <a:srgbClr val="000000"/>
                </a:solidFill>
              </a:rPr>
              <a:t>B.Eng Computer Interactive Systems, University of Birmingham, UK</a:t>
            </a:r>
            <a:endParaRPr>
              <a:solidFill>
                <a:srgbClr val="000000"/>
              </a:solidFill>
            </a:endParaRPr>
          </a:p>
          <a:p>
            <a:pPr indent="0" lvl="0" marL="0" rtl="0" algn="l">
              <a:spcBef>
                <a:spcPts val="1600"/>
              </a:spcBef>
              <a:spcAft>
                <a:spcPts val="0"/>
              </a:spcAft>
              <a:buNone/>
            </a:pPr>
            <a:r>
              <a:rPr lang="en">
                <a:solidFill>
                  <a:srgbClr val="000000"/>
                </a:solidFill>
              </a:rPr>
              <a:t>Masters in Management, University Of Wolverhampton, UK</a:t>
            </a:r>
            <a:endParaRPr>
              <a:solidFill>
                <a:srgbClr val="000000"/>
              </a:solidFill>
            </a:endParaRPr>
          </a:p>
          <a:p>
            <a:pPr indent="0" lvl="0" marL="0" rtl="0" algn="l">
              <a:spcBef>
                <a:spcPts val="1600"/>
              </a:spcBef>
              <a:spcAft>
                <a:spcPts val="1600"/>
              </a:spcAft>
              <a:buNone/>
            </a:pPr>
            <a:r>
              <a:rPr lang="en">
                <a:solidFill>
                  <a:srgbClr val="000000"/>
                </a:solidFill>
              </a:rPr>
              <a:t>-My speciality is in Javascript based technologies (AngularJS, ExpressJS, NodeJS, Ionic etc)</a:t>
            </a:r>
            <a:endParaRPr>
              <a:solidFill>
                <a:srgbClr val="000000"/>
              </a:solidFill>
            </a:endParaRPr>
          </a:p>
        </p:txBody>
      </p:sp>
      <p:pic>
        <p:nvPicPr>
          <p:cNvPr id="106" name="Google Shape;106;p20"/>
          <p:cNvPicPr preferRelativeResize="0"/>
          <p:nvPr/>
        </p:nvPicPr>
        <p:blipFill>
          <a:blip r:embed="rId3">
            <a:alphaModFix/>
          </a:blip>
          <a:stretch>
            <a:fillRect/>
          </a:stretch>
        </p:blipFill>
        <p:spPr>
          <a:xfrm>
            <a:off x="2437275" y="118575"/>
            <a:ext cx="1498650" cy="1477450"/>
          </a:xfrm>
          <a:prstGeom prst="rect">
            <a:avLst/>
          </a:prstGeom>
          <a:noFill/>
          <a:ln>
            <a:noFill/>
          </a:ln>
        </p:spPr>
      </p:pic>
      <p:sp>
        <p:nvSpPr>
          <p:cNvPr id="107" name="Google Shape;107;p20"/>
          <p:cNvSpPr txBox="1"/>
          <p:nvPr>
            <p:ph type="title"/>
          </p:nvPr>
        </p:nvSpPr>
        <p:spPr>
          <a:xfrm>
            <a:off x="4184600" y="379325"/>
            <a:ext cx="4636800" cy="112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Multi Award Winning Mobile App Developer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471900" y="738725"/>
            <a:ext cx="30000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me</a:t>
            </a:r>
            <a:endParaRPr/>
          </a:p>
        </p:txBody>
      </p:sp>
      <p:sp>
        <p:nvSpPr>
          <p:cNvPr id="113" name="Google Shape;113;p21"/>
          <p:cNvSpPr txBox="1"/>
          <p:nvPr>
            <p:ph idx="1" type="body"/>
          </p:nvPr>
        </p:nvSpPr>
        <p:spPr>
          <a:xfrm>
            <a:off x="263800" y="2269950"/>
            <a:ext cx="4754100" cy="199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latin typeface="Arial"/>
                <a:ea typeface="Arial"/>
                <a:cs typeface="Arial"/>
                <a:sym typeface="Arial"/>
              </a:rPr>
              <a:t>MDEC National Big App Challenge 4.0 Grand Prize Winner</a:t>
            </a:r>
            <a:endParaRPr b="1">
              <a:solidFill>
                <a:srgbClr val="000000"/>
              </a:solidFill>
              <a:latin typeface="Arial"/>
              <a:ea typeface="Arial"/>
              <a:cs typeface="Arial"/>
              <a:sym typeface="Arial"/>
            </a:endParaRPr>
          </a:p>
          <a:p>
            <a:pPr indent="0" lvl="0" marL="0" rtl="0" algn="l">
              <a:spcBef>
                <a:spcPts val="1600"/>
              </a:spcBef>
              <a:spcAft>
                <a:spcPts val="0"/>
              </a:spcAft>
              <a:buNone/>
            </a:pPr>
            <a:r>
              <a:rPr b="1" lang="en">
                <a:solidFill>
                  <a:srgbClr val="000000"/>
                </a:solidFill>
                <a:latin typeface="Arial"/>
                <a:ea typeface="Arial"/>
                <a:cs typeface="Arial"/>
                <a:sym typeface="Arial"/>
              </a:rPr>
              <a:t>MAB Hackathon Champion 2017</a:t>
            </a:r>
            <a:endParaRPr b="1">
              <a:solidFill>
                <a:srgbClr val="000000"/>
              </a:solidFill>
              <a:latin typeface="Arial"/>
              <a:ea typeface="Arial"/>
              <a:cs typeface="Arial"/>
              <a:sym typeface="Arial"/>
            </a:endParaRPr>
          </a:p>
          <a:p>
            <a:pPr indent="0" lvl="0" marL="0" rtl="0" algn="l">
              <a:spcBef>
                <a:spcPts val="1600"/>
              </a:spcBef>
              <a:spcAft>
                <a:spcPts val="0"/>
              </a:spcAft>
              <a:buNone/>
            </a:pPr>
            <a:r>
              <a:rPr b="1" lang="en">
                <a:solidFill>
                  <a:srgbClr val="000000"/>
                </a:solidFill>
                <a:latin typeface="Arial"/>
                <a:ea typeface="Arial"/>
                <a:cs typeface="Arial"/>
                <a:sym typeface="Arial"/>
              </a:rPr>
              <a:t>MDEC ICON 2015</a:t>
            </a:r>
            <a:endParaRPr sz="1200">
              <a:solidFill>
                <a:srgbClr val="000000"/>
              </a:solidFill>
              <a:latin typeface="Arial"/>
              <a:ea typeface="Arial"/>
              <a:cs typeface="Arial"/>
              <a:sym typeface="Arial"/>
            </a:endParaRPr>
          </a:p>
          <a:p>
            <a:pPr indent="0" lvl="0" marL="0" rtl="0" algn="l">
              <a:spcBef>
                <a:spcPts val="1600"/>
              </a:spcBef>
              <a:spcAft>
                <a:spcPts val="1600"/>
              </a:spcAft>
              <a:buNone/>
            </a:pPr>
            <a:r>
              <a:t/>
            </a:r>
            <a:endParaRPr/>
          </a:p>
        </p:txBody>
      </p:sp>
      <p:pic>
        <p:nvPicPr>
          <p:cNvPr id="114" name="Google Shape;114;p21"/>
          <p:cNvPicPr preferRelativeResize="0"/>
          <p:nvPr/>
        </p:nvPicPr>
        <p:blipFill>
          <a:blip r:embed="rId3">
            <a:alphaModFix/>
          </a:blip>
          <a:stretch>
            <a:fillRect/>
          </a:stretch>
        </p:blipFill>
        <p:spPr>
          <a:xfrm>
            <a:off x="2437275" y="118575"/>
            <a:ext cx="1498650" cy="1477450"/>
          </a:xfrm>
          <a:prstGeom prst="rect">
            <a:avLst/>
          </a:prstGeom>
          <a:noFill/>
          <a:ln>
            <a:noFill/>
          </a:ln>
        </p:spPr>
      </p:pic>
      <p:sp>
        <p:nvSpPr>
          <p:cNvPr id="115" name="Google Shape;115;p21"/>
          <p:cNvSpPr txBox="1"/>
          <p:nvPr/>
        </p:nvSpPr>
        <p:spPr>
          <a:xfrm>
            <a:off x="5564650" y="17671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OTHER NOTABLE ROLES</a:t>
            </a:r>
            <a:endParaRPr b="1" sz="1800"/>
          </a:p>
          <a:p>
            <a:pPr indent="0" lvl="0" marL="0" rtl="0" algn="l">
              <a:spcBef>
                <a:spcPts val="0"/>
              </a:spcBef>
              <a:spcAft>
                <a:spcPts val="0"/>
              </a:spcAft>
              <a:buNone/>
            </a:pPr>
            <a:r>
              <a:t/>
            </a:r>
            <a:endParaRPr b="1"/>
          </a:p>
          <a:p>
            <a:pPr indent="0" lvl="0" marL="0" rtl="0" algn="l">
              <a:spcBef>
                <a:spcPts val="0"/>
              </a:spcBef>
              <a:spcAft>
                <a:spcPts val="0"/>
              </a:spcAft>
              <a:buNone/>
            </a:pPr>
            <a:r>
              <a:rPr lang="en"/>
              <a:t>Co Founder &amp; Principal</a:t>
            </a:r>
            <a:endParaRPr/>
          </a:p>
          <a:p>
            <a:pPr indent="0" lvl="0" marL="0" rtl="0" algn="l">
              <a:spcBef>
                <a:spcPts val="0"/>
              </a:spcBef>
              <a:spcAft>
                <a:spcPts val="0"/>
              </a:spcAft>
              <a:buNone/>
            </a:pPr>
            <a:r>
              <a:rPr lang="en"/>
              <a:t>Ukay Wizards</a:t>
            </a:r>
            <a:endParaRPr/>
          </a:p>
          <a:p>
            <a:pPr indent="0" lvl="0" marL="0" rtl="0" algn="l">
              <a:spcBef>
                <a:spcPts val="0"/>
              </a:spcBef>
              <a:spcAft>
                <a:spcPts val="0"/>
              </a:spcAft>
              <a:buNone/>
            </a:pPr>
            <a:r>
              <a:rPr lang="en"/>
              <a:t>(2017-)</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Former Director,</a:t>
            </a:r>
            <a:endParaRPr/>
          </a:p>
          <a:p>
            <a:pPr indent="0" lvl="0" marL="0" rtl="0" algn="l">
              <a:spcBef>
                <a:spcPts val="0"/>
              </a:spcBef>
              <a:spcAft>
                <a:spcPts val="0"/>
              </a:spcAft>
              <a:buNone/>
            </a:pPr>
            <a:r>
              <a:rPr lang="en"/>
              <a:t>Kolej Teknologi Timur, Sepang</a:t>
            </a:r>
            <a:endParaRPr/>
          </a:p>
          <a:p>
            <a:pPr indent="0" lvl="0" marL="0" rtl="0" algn="l">
              <a:spcBef>
                <a:spcPts val="0"/>
              </a:spcBef>
              <a:spcAft>
                <a:spcPts val="0"/>
              </a:spcAft>
              <a:buNone/>
            </a:pPr>
            <a:r>
              <a:rPr lang="en"/>
              <a:t>(2009-2017)</a:t>
            </a:r>
            <a:endParaRPr/>
          </a:p>
        </p:txBody>
      </p:sp>
      <p:sp>
        <p:nvSpPr>
          <p:cNvPr id="116" name="Google Shape;116;p21"/>
          <p:cNvSpPr txBox="1"/>
          <p:nvPr>
            <p:ph type="title"/>
          </p:nvPr>
        </p:nvSpPr>
        <p:spPr>
          <a:xfrm>
            <a:off x="4184600" y="379325"/>
            <a:ext cx="4636800" cy="112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Multi Award Winning Mobile App Developer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22"/>
          <p:cNvPicPr preferRelativeResize="0"/>
          <p:nvPr/>
        </p:nvPicPr>
        <p:blipFill rotWithShape="1">
          <a:blip r:embed="rId3">
            <a:alphaModFix/>
          </a:blip>
          <a:srcRect b="0" l="0" r="0" t="0"/>
          <a:stretch/>
        </p:blipFill>
        <p:spPr>
          <a:xfrm>
            <a:off x="1143000" y="1"/>
            <a:ext cx="6857999" cy="5143500"/>
          </a:xfrm>
          <a:prstGeom prst="rect">
            <a:avLst/>
          </a:prstGeom>
          <a:noFill/>
          <a:ln cap="flat" cmpd="sng" w="9525">
            <a:solidFill>
              <a:srgbClr val="D9D9D9"/>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